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Lst>
  <p:sldSz cy="5143500" cx="9144000"/>
  <p:notesSz cx="6858000" cy="9144000"/>
  <p:embeddedFontLst>
    <p:embeddedFont>
      <p:font typeface="Roboto"/>
      <p:regular r:id="rId74"/>
      <p:bold r:id="rId75"/>
      <p:italic r:id="rId76"/>
      <p:boldItalic r:id="rId77"/>
    </p:embeddedFont>
    <p:embeddedFont>
      <p:font typeface="Nunito"/>
      <p:regular r:id="rId78"/>
      <p:bold r:id="rId79"/>
      <p:italic r:id="rId80"/>
      <p:boldItalic r:id="rId81"/>
    </p:embeddedFont>
    <p:embeddedFont>
      <p:font typeface="Helvetica Neue"/>
      <p:regular r:id="rId82"/>
      <p:bold r:id="rId83"/>
      <p:italic r:id="rId84"/>
      <p:boldItalic r:id="rId85"/>
    </p:embeddedFont>
    <p:embeddedFont>
      <p:font typeface="Helvetica Neue Light"/>
      <p:regular r:id="rId86"/>
      <p:bold r:id="rId87"/>
      <p:italic r:id="rId88"/>
      <p:boldItalic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90" roundtripDataSignature="AMtx7mi7HaAQa6j3haErHXfS0bv6ex51Q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HelveticaNeue-italic.fntdata"/><Relationship Id="rId83" Type="http://schemas.openxmlformats.org/officeDocument/2006/relationships/font" Target="fonts/HelveticaNeue-bold.fntdata"/><Relationship Id="rId42" Type="http://schemas.openxmlformats.org/officeDocument/2006/relationships/slide" Target="slides/slide37.xml"/><Relationship Id="rId86" Type="http://schemas.openxmlformats.org/officeDocument/2006/relationships/font" Target="fonts/HelveticaNeueLight-regular.fntdata"/><Relationship Id="rId41" Type="http://schemas.openxmlformats.org/officeDocument/2006/relationships/slide" Target="slides/slide36.xml"/><Relationship Id="rId85" Type="http://schemas.openxmlformats.org/officeDocument/2006/relationships/font" Target="fonts/HelveticaNeue-boldItalic.fntdata"/><Relationship Id="rId44" Type="http://schemas.openxmlformats.org/officeDocument/2006/relationships/slide" Target="slides/slide39.xml"/><Relationship Id="rId88" Type="http://schemas.openxmlformats.org/officeDocument/2006/relationships/font" Target="fonts/HelveticaNeueLight-italic.fntdata"/><Relationship Id="rId43" Type="http://schemas.openxmlformats.org/officeDocument/2006/relationships/slide" Target="slides/slide38.xml"/><Relationship Id="rId87" Type="http://schemas.openxmlformats.org/officeDocument/2006/relationships/font" Target="fonts/HelveticaNeueLight-bold.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HelveticaNeueLight-boldItalic.fntdata"/><Relationship Id="rId80" Type="http://schemas.openxmlformats.org/officeDocument/2006/relationships/font" Target="fonts/Nunito-italic.fntdata"/><Relationship Id="rId82" Type="http://schemas.openxmlformats.org/officeDocument/2006/relationships/font" Target="fonts/HelveticaNeue-regular.fntdata"/><Relationship Id="rId81" Type="http://schemas.openxmlformats.org/officeDocument/2006/relationships/font" Target="fonts/Nuni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font" Target="fonts/Roboto-bold.fntdata"/><Relationship Id="rId30" Type="http://schemas.openxmlformats.org/officeDocument/2006/relationships/slide" Target="slides/slide25.xml"/><Relationship Id="rId74" Type="http://schemas.openxmlformats.org/officeDocument/2006/relationships/font" Target="fonts/Roboto-regular.fntdata"/><Relationship Id="rId33" Type="http://schemas.openxmlformats.org/officeDocument/2006/relationships/slide" Target="slides/slide28.xml"/><Relationship Id="rId77" Type="http://schemas.openxmlformats.org/officeDocument/2006/relationships/font" Target="fonts/Roboto-boldItalic.fntdata"/><Relationship Id="rId32" Type="http://schemas.openxmlformats.org/officeDocument/2006/relationships/slide" Target="slides/slide27.xml"/><Relationship Id="rId76" Type="http://schemas.openxmlformats.org/officeDocument/2006/relationships/font" Target="fonts/Roboto-italic.fntdata"/><Relationship Id="rId35" Type="http://schemas.openxmlformats.org/officeDocument/2006/relationships/slide" Target="slides/slide30.xml"/><Relationship Id="rId79" Type="http://schemas.openxmlformats.org/officeDocument/2006/relationships/font" Target="fonts/Nunito-bold.fntdata"/><Relationship Id="rId34" Type="http://schemas.openxmlformats.org/officeDocument/2006/relationships/slide" Target="slides/slide29.xml"/><Relationship Id="rId78" Type="http://schemas.openxmlformats.org/officeDocument/2006/relationships/font" Target="fonts/Nunito-regular.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0" Type="http://customschemas.google.com/relationships/presentationmetadata" Target="meta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Plugboard" TargetMode="External"/><Relationship Id="rId3" Type="http://schemas.openxmlformats.org/officeDocument/2006/relationships/hyperlink" Target="https://en.wikipedia.org/wiki/ENIAC#cite_note-33" TargetMode="External"/><Relationship Id="rId4" Type="http://schemas.openxmlformats.org/officeDocument/2006/relationships/hyperlink" Target="https://en.wikipedia.org/wiki/ENIAC#cite_note-34" TargetMode="External"/><Relationship Id="rId5" Type="http://schemas.openxmlformats.org/officeDocument/2006/relationships/hyperlink" Target="https://en.wikipedia.org/wiki/ENIAC#cite_note-35" TargetMode="External"/><Relationship Id="rId6" Type="http://schemas.openxmlformats.org/officeDocument/2006/relationships/hyperlink" Target="https://en.wikipedia.org/wiki/ENIAC#cite_note-36"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Charles_Babbage#cite_note-babb-2"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Turing_completeness"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 name="Google Shape;4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050">
                <a:solidFill>
                  <a:srgbClr val="0645AD"/>
                </a:solidFill>
                <a:highlight>
                  <a:srgbClr val="FFFFFF"/>
                </a:highlight>
                <a:uFill>
                  <a:noFill/>
                </a:uFill>
                <a:hlinkClick r:id="rId2">
                  <a:extLst>
                    <a:ext uri="{A12FA001-AC4F-418D-AE19-62706E023703}">
                      <ahyp:hlinkClr val="tx"/>
                    </a:ext>
                  </a:extLst>
                </a:hlinkClick>
              </a:rPr>
              <a:t>plugboard</a:t>
            </a:r>
            <a:r>
              <a:rPr lang="en" sz="1050">
                <a:solidFill>
                  <a:srgbClr val="202122"/>
                </a:solidFill>
                <a:highlight>
                  <a:srgbClr val="FFFFFF"/>
                </a:highlight>
              </a:rPr>
              <a:t> wiring and three portable function tables (containing 1200 ten-way switches each).</a:t>
            </a:r>
            <a:r>
              <a:rPr baseline="30000" lang="en" sz="1400">
                <a:solidFill>
                  <a:srgbClr val="0645AD"/>
                </a:solidFill>
                <a:highlight>
                  <a:srgbClr val="FFFFFF"/>
                </a:highlight>
                <a:uFill>
                  <a:noFill/>
                </a:uFill>
                <a:hlinkClick r:id="rId3">
                  <a:extLst>
                    <a:ext uri="{A12FA001-AC4F-418D-AE19-62706E023703}">
                      <ahyp:hlinkClr val="tx"/>
                    </a:ext>
                  </a:extLst>
                </a:hlinkClick>
              </a:rPr>
              <a:t>[33]</a:t>
            </a:r>
            <a:r>
              <a:rPr lang="en" sz="1050">
                <a:solidFill>
                  <a:srgbClr val="202122"/>
                </a:solidFill>
                <a:highlight>
                  <a:srgbClr val="FFFFFF"/>
                </a:highlight>
              </a:rPr>
              <a:t> The task of taking a problem and mapping it onto the machine was complex, and usually took weeks. Due to the complexity of mapping programs onto the machine, programs were only changed after huge numbers of tests of the current program.</a:t>
            </a:r>
            <a:r>
              <a:rPr baseline="30000" lang="en" sz="1400">
                <a:solidFill>
                  <a:srgbClr val="0645AD"/>
                </a:solidFill>
                <a:highlight>
                  <a:srgbClr val="FFFFFF"/>
                </a:highlight>
                <a:uFill>
                  <a:noFill/>
                </a:uFill>
                <a:hlinkClick r:id="rId4">
                  <a:extLst>
                    <a:ext uri="{A12FA001-AC4F-418D-AE19-62706E023703}">
                      <ahyp:hlinkClr val="tx"/>
                    </a:ext>
                  </a:extLst>
                </a:hlinkClick>
              </a:rPr>
              <a:t>[34]</a:t>
            </a:r>
            <a:r>
              <a:rPr lang="en" sz="1050">
                <a:solidFill>
                  <a:srgbClr val="202122"/>
                </a:solidFill>
                <a:highlight>
                  <a:srgbClr val="FFFFFF"/>
                </a:highlight>
              </a:rPr>
              <a:t> After the program was figured out on paper, the process of getting the program into ENIAC by manipulating its switches and cables could take days. This was followed by a period of verification and debugging, aided by the ability to execute the program step by step. A programming tutorial for the modulo function using an ENIAC simulator gives an impression of what a program on the ENIAC looked like.</a:t>
            </a:r>
            <a:r>
              <a:rPr baseline="30000" lang="en" sz="1400">
                <a:solidFill>
                  <a:srgbClr val="0645AD"/>
                </a:solidFill>
                <a:highlight>
                  <a:srgbClr val="FFFFFF"/>
                </a:highlight>
                <a:uFill>
                  <a:noFill/>
                </a:uFill>
                <a:hlinkClick r:id="rId5">
                  <a:extLst>
                    <a:ext uri="{A12FA001-AC4F-418D-AE19-62706E023703}">
                      <ahyp:hlinkClr val="tx"/>
                    </a:ext>
                  </a:extLst>
                </a:hlinkClick>
              </a:rPr>
              <a:t>[35]</a:t>
            </a:r>
            <a:r>
              <a:rPr baseline="30000" lang="en" sz="1400">
                <a:solidFill>
                  <a:srgbClr val="0645AD"/>
                </a:solidFill>
                <a:highlight>
                  <a:srgbClr val="FFFFFF"/>
                </a:highlight>
                <a:uFill>
                  <a:noFill/>
                </a:uFill>
                <a:hlinkClick r:id="rId6">
                  <a:extLst>
                    <a:ext uri="{A12FA001-AC4F-418D-AE19-62706E023703}">
                      <ahyp:hlinkClr val="tx"/>
                    </a:ext>
                  </a:extLst>
                </a:hlinkClick>
              </a:rPr>
              <a:t>[36]</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50">
                <a:solidFill>
                  <a:srgbClr val="333333"/>
                </a:solidFill>
                <a:highlight>
                  <a:srgbClr val="FFFFFF"/>
                </a:highlight>
                <a:latin typeface="Roboto"/>
                <a:ea typeface="Roboto"/>
                <a:cs typeface="Roboto"/>
                <a:sym typeface="Roboto"/>
              </a:rPr>
              <a:t>"640K of memory should be enough for everyone". - Bill gates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e16636e6f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e16636e6f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e16636e6f1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e16636e6f1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e16636e6f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e16636e6f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chemeClr val="dk1"/>
                </a:solidFill>
                <a:highlight>
                  <a:srgbClr val="FFFFFF"/>
                </a:highlight>
              </a:rPr>
              <a:t>Among the team who found the first-reported computer bug was computer-language pioneer Grace Hopper. </a:t>
            </a:r>
            <a:endParaRPr sz="1200">
              <a:solidFill>
                <a:schemeClr val="dk1"/>
              </a:solidFill>
              <a:highlight>
                <a:srgbClr val="FFFFFF"/>
              </a:highlight>
            </a:endParaRPr>
          </a:p>
          <a:p>
            <a:pPr indent="0" lvl="0" marL="0" rtl="0" algn="l">
              <a:lnSpc>
                <a:spcPct val="100000"/>
              </a:lnSpc>
              <a:spcBef>
                <a:spcPts val="0"/>
              </a:spcBef>
              <a:spcAft>
                <a:spcPts val="0"/>
              </a:spcAft>
              <a:buSzPts val="1100"/>
              <a:buNone/>
            </a:pPr>
            <a:r>
              <a:t/>
            </a:r>
            <a:endParaRPr sz="1200">
              <a:solidFill>
                <a:schemeClr val="dk1"/>
              </a:solidFill>
              <a:highlight>
                <a:srgbClr val="FFFFFF"/>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 name="Google Shape;5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e16636e6f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e16636e6f1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Square Brackets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rPr>
              <a:t>Braces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e16636e6f1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ge16636e6f1_0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e16636e6f1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e16636e6f1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e16636e6f1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e16636e6f1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e16636e6f1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e16636e6f1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e16636e6f1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e16636e6f1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e16636e6f1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e16636e6f1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e16636e6f1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e16636e6f1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e16636e6f1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e16636e6f1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e16636e6f1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e16636e6f1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e16636e6f1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e16636e6f1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e16636e6f1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e16636e6f1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e16636e6f1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e16636e6f1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e16636e6f1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e16636e6f1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e16636e6f1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e16636e6f1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e16636e6f1_1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e16636e6f1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e16636e6f1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e16636e6f1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e16636e6f1_1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e16636e6f1_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050">
                <a:solidFill>
                  <a:srgbClr val="202122"/>
                </a:solidFill>
                <a:highlight>
                  <a:srgbClr val="FFFFFF"/>
                </a:highlight>
              </a:rPr>
              <a:t>A mathematician, philosopher, inventor and mechanical engineer, Babbage originated the concept of a digital programmable computer.</a:t>
            </a:r>
            <a:r>
              <a:rPr baseline="30000" lang="en" sz="1400">
                <a:solidFill>
                  <a:srgbClr val="0645AD"/>
                </a:solidFill>
                <a:highlight>
                  <a:srgbClr val="FFFFFF"/>
                </a:highlight>
                <a:uFill>
                  <a:noFill/>
                </a:uFill>
                <a:hlinkClick r:id="rId2">
                  <a:extLst>
                    <a:ext uri="{A12FA001-AC4F-418D-AE19-62706E023703}">
                      <ahyp:hlinkClr val="tx"/>
                    </a:ext>
                  </a:extLst>
                </a:hlinkClick>
              </a:rPr>
              <a:t>[2]</a:t>
            </a:r>
            <a:endParaRPr/>
          </a:p>
          <a:p>
            <a:pPr indent="0" lvl="0" marL="0" rtl="0" algn="l">
              <a:lnSpc>
                <a:spcPct val="100000"/>
              </a:lnSpc>
              <a:spcBef>
                <a:spcPts val="0"/>
              </a:spcBef>
              <a:spcAft>
                <a:spcPts val="0"/>
              </a:spcAft>
              <a:buSzPts val="1100"/>
              <a:buNone/>
            </a:pPr>
            <a:r>
              <a:rPr lang="en"/>
              <a:t>Turned by a crank and could compute tables of numbers that were useful to engineers and scientists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e16636e6f1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e16636e6f1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e16636e6f1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e16636e6f1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e16636e6f1_1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e16636e6f1_1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e16636e6f1_1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e16636e6f1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e16636e6f1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e16636e6f1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e16636e6f1_1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e16636e6f1_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3" name="Google Shape;59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turing machine is a model of a general purpose computer</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150">
                <a:solidFill>
                  <a:srgbClr val="242729"/>
                </a:solidFill>
                <a:highlight>
                  <a:srgbClr val="FFFFFF"/>
                </a:highlight>
              </a:rPr>
              <a:t>For example: Let's say there is a program that takes 10 numbers and adds them. A Turing machine can easily run this program. But now imagine that for some reason your programming language can't perform the same addition. This would make it "Turing incomplete" (so to speak). On the other hand, if it can run any program that the universal Turing machine can run, then it's Turing complete. HTML and CSS are not turing complete programming languages</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1" name="Google Shape;61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050">
                <a:solidFill>
                  <a:srgbClr val="202122"/>
                </a:solidFill>
                <a:highlight>
                  <a:srgbClr val="FFFFFF"/>
                </a:highlight>
              </a:rPr>
              <a:t>It was </a:t>
            </a:r>
            <a:r>
              <a:rPr lang="en" sz="1050">
                <a:solidFill>
                  <a:srgbClr val="0645AD"/>
                </a:solidFill>
                <a:highlight>
                  <a:srgbClr val="FFFFFF"/>
                </a:highlight>
                <a:uFill>
                  <a:noFill/>
                </a:uFill>
                <a:hlinkClick r:id="rId2">
                  <a:extLst>
                    <a:ext uri="{A12FA001-AC4F-418D-AE19-62706E023703}">
                      <ahyp:hlinkClr val="tx"/>
                    </a:ext>
                  </a:extLst>
                </a:hlinkClick>
              </a:rPr>
              <a:t>Turing-complete</a:t>
            </a:r>
            <a:r>
              <a:rPr lang="en" sz="1050">
                <a:solidFill>
                  <a:srgbClr val="202122"/>
                </a:solidFill>
                <a:highlight>
                  <a:srgbClr val="FFFFFF"/>
                </a:highlight>
              </a:rPr>
              <a:t>, and able to solve "a large class of numerical problems" through reprogramming</a:t>
            </a:r>
            <a:endParaRPr sz="1050">
              <a:solidFill>
                <a:srgbClr val="202122"/>
              </a:solidFill>
              <a:highlight>
                <a:srgbClr val="FFFFFF"/>
              </a:highlight>
            </a:endParaRPr>
          </a:p>
          <a:p>
            <a:pPr indent="0" lvl="0" marL="0" rtl="0" algn="l">
              <a:lnSpc>
                <a:spcPct val="100000"/>
              </a:lnSpc>
              <a:spcBef>
                <a:spcPts val="0"/>
              </a:spcBef>
              <a:spcAft>
                <a:spcPts val="0"/>
              </a:spcAft>
              <a:buSzPts val="1100"/>
              <a:buNone/>
            </a:pPr>
            <a:r>
              <a:t/>
            </a:r>
            <a:endParaRPr sz="1050">
              <a:solidFill>
                <a:srgbClr val="202122"/>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55"/>
          <p:cNvSpPr txBox="1"/>
          <p:nvPr>
            <p:ph type="ctrTitle"/>
          </p:nvPr>
        </p:nvSpPr>
        <p:spPr>
          <a:xfrm>
            <a:off x="311708" y="744575"/>
            <a:ext cx="8018700" cy="20526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5200"/>
              <a:buNone/>
              <a:defRPr sz="5200"/>
            </a:lvl1pPr>
            <a:lvl2pPr lvl="1" rtl="0" algn="l">
              <a:lnSpc>
                <a:spcPct val="100000"/>
              </a:lnSpc>
              <a:spcBef>
                <a:spcPts val="0"/>
              </a:spcBef>
              <a:spcAft>
                <a:spcPts val="0"/>
              </a:spcAft>
              <a:buSzPts val="5200"/>
              <a:buNone/>
              <a:defRPr sz="5200"/>
            </a:lvl2pPr>
            <a:lvl3pPr lvl="2" rtl="0" algn="l">
              <a:lnSpc>
                <a:spcPct val="100000"/>
              </a:lnSpc>
              <a:spcBef>
                <a:spcPts val="0"/>
              </a:spcBef>
              <a:spcAft>
                <a:spcPts val="0"/>
              </a:spcAft>
              <a:buSzPts val="5200"/>
              <a:buNone/>
              <a:defRPr sz="5200"/>
            </a:lvl3pPr>
            <a:lvl4pPr lvl="3" rtl="0" algn="l">
              <a:lnSpc>
                <a:spcPct val="100000"/>
              </a:lnSpc>
              <a:spcBef>
                <a:spcPts val="0"/>
              </a:spcBef>
              <a:spcAft>
                <a:spcPts val="0"/>
              </a:spcAft>
              <a:buSzPts val="5200"/>
              <a:buNone/>
              <a:defRPr sz="5200"/>
            </a:lvl4pPr>
            <a:lvl5pPr lvl="4" rtl="0" algn="l">
              <a:lnSpc>
                <a:spcPct val="100000"/>
              </a:lnSpc>
              <a:spcBef>
                <a:spcPts val="0"/>
              </a:spcBef>
              <a:spcAft>
                <a:spcPts val="0"/>
              </a:spcAft>
              <a:buSzPts val="5200"/>
              <a:buNone/>
              <a:defRPr sz="5200"/>
            </a:lvl5pPr>
            <a:lvl6pPr lvl="5" rtl="0" algn="l">
              <a:lnSpc>
                <a:spcPct val="100000"/>
              </a:lnSpc>
              <a:spcBef>
                <a:spcPts val="0"/>
              </a:spcBef>
              <a:spcAft>
                <a:spcPts val="0"/>
              </a:spcAft>
              <a:buSzPts val="5200"/>
              <a:buNone/>
              <a:defRPr sz="5200"/>
            </a:lvl6pPr>
            <a:lvl7pPr lvl="6" rtl="0" algn="l">
              <a:lnSpc>
                <a:spcPct val="100000"/>
              </a:lnSpc>
              <a:spcBef>
                <a:spcPts val="0"/>
              </a:spcBef>
              <a:spcAft>
                <a:spcPts val="0"/>
              </a:spcAft>
              <a:buSzPts val="5200"/>
              <a:buNone/>
              <a:defRPr sz="5200"/>
            </a:lvl7pPr>
            <a:lvl8pPr lvl="7" rtl="0" algn="l">
              <a:lnSpc>
                <a:spcPct val="100000"/>
              </a:lnSpc>
              <a:spcBef>
                <a:spcPts val="0"/>
              </a:spcBef>
              <a:spcAft>
                <a:spcPts val="0"/>
              </a:spcAft>
              <a:buSzPts val="5200"/>
              <a:buNone/>
              <a:defRPr sz="5200"/>
            </a:lvl8pPr>
            <a:lvl9pPr lvl="8" rtl="0" algn="l">
              <a:lnSpc>
                <a:spcPct val="100000"/>
              </a:lnSpc>
              <a:spcBef>
                <a:spcPts val="0"/>
              </a:spcBef>
              <a:spcAft>
                <a:spcPts val="0"/>
              </a:spcAft>
              <a:buSzPts val="5200"/>
              <a:buNone/>
              <a:defRPr sz="5200"/>
            </a:lvl9pPr>
          </a:lstStyle>
          <a:p/>
        </p:txBody>
      </p:sp>
      <p:sp>
        <p:nvSpPr>
          <p:cNvPr id="12" name="Google Shape;12;p55"/>
          <p:cNvSpPr txBox="1"/>
          <p:nvPr>
            <p:ph idx="1" type="subTitle"/>
          </p:nvPr>
        </p:nvSpPr>
        <p:spPr>
          <a:xfrm>
            <a:off x="311700" y="2834125"/>
            <a:ext cx="8018700" cy="792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sz="2800"/>
            </a:lvl1pPr>
            <a:lvl2pPr lvl="1" rtl="0" algn="l">
              <a:lnSpc>
                <a:spcPct val="100000"/>
              </a:lnSpc>
              <a:spcBef>
                <a:spcPts val="0"/>
              </a:spcBef>
              <a:spcAft>
                <a:spcPts val="0"/>
              </a:spcAft>
              <a:buSzPts val="2800"/>
              <a:buNone/>
              <a:defRPr sz="2800"/>
            </a:lvl2pPr>
            <a:lvl3pPr lvl="2" rtl="0" algn="l">
              <a:lnSpc>
                <a:spcPct val="100000"/>
              </a:lnSpc>
              <a:spcBef>
                <a:spcPts val="0"/>
              </a:spcBef>
              <a:spcAft>
                <a:spcPts val="0"/>
              </a:spcAft>
              <a:buSzPts val="2800"/>
              <a:buNone/>
              <a:defRPr sz="2800"/>
            </a:lvl3pPr>
            <a:lvl4pPr lvl="3" rtl="0" algn="l">
              <a:lnSpc>
                <a:spcPct val="100000"/>
              </a:lnSpc>
              <a:spcBef>
                <a:spcPts val="0"/>
              </a:spcBef>
              <a:spcAft>
                <a:spcPts val="0"/>
              </a:spcAft>
              <a:buSzPts val="2800"/>
              <a:buNone/>
              <a:defRPr sz="2800"/>
            </a:lvl4pPr>
            <a:lvl5pPr lvl="4" rtl="0" algn="l">
              <a:lnSpc>
                <a:spcPct val="100000"/>
              </a:lnSpc>
              <a:spcBef>
                <a:spcPts val="0"/>
              </a:spcBef>
              <a:spcAft>
                <a:spcPts val="0"/>
              </a:spcAft>
              <a:buSzPts val="2800"/>
              <a:buNone/>
              <a:defRPr sz="2800"/>
            </a:lvl5pPr>
            <a:lvl6pPr lvl="5" rtl="0" algn="l">
              <a:lnSpc>
                <a:spcPct val="100000"/>
              </a:lnSpc>
              <a:spcBef>
                <a:spcPts val="0"/>
              </a:spcBef>
              <a:spcAft>
                <a:spcPts val="0"/>
              </a:spcAft>
              <a:buSzPts val="2800"/>
              <a:buNone/>
              <a:defRPr sz="2800"/>
            </a:lvl6pPr>
            <a:lvl7pPr lvl="6" rtl="0" algn="l">
              <a:lnSpc>
                <a:spcPct val="100000"/>
              </a:lnSpc>
              <a:spcBef>
                <a:spcPts val="0"/>
              </a:spcBef>
              <a:spcAft>
                <a:spcPts val="0"/>
              </a:spcAft>
              <a:buSzPts val="2800"/>
              <a:buNone/>
              <a:defRPr sz="2800"/>
            </a:lvl7pPr>
            <a:lvl8pPr lvl="7" rtl="0" algn="l">
              <a:lnSpc>
                <a:spcPct val="100000"/>
              </a:lnSpc>
              <a:spcBef>
                <a:spcPts val="0"/>
              </a:spcBef>
              <a:spcAft>
                <a:spcPts val="0"/>
              </a:spcAft>
              <a:buSzPts val="2800"/>
              <a:buNone/>
              <a:defRPr sz="2800"/>
            </a:lvl8pPr>
            <a:lvl9pPr lvl="8" rtl="0" algn="l">
              <a:lnSpc>
                <a:spcPct val="100000"/>
              </a:lnSpc>
              <a:spcBef>
                <a:spcPts val="0"/>
              </a:spcBef>
              <a:spcAft>
                <a:spcPts val="0"/>
              </a:spcAft>
              <a:buSzPts val="2800"/>
              <a:buNone/>
              <a:defRPr sz="2800"/>
            </a:lvl9pPr>
          </a:lstStyle>
          <a:p/>
        </p:txBody>
      </p:sp>
      <p:sp>
        <p:nvSpPr>
          <p:cNvPr id="13" name="Google Shape;13;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56"/>
          <p:cNvSpPr txBox="1"/>
          <p:nvPr>
            <p:ph type="title"/>
          </p:nvPr>
        </p:nvSpPr>
        <p:spPr>
          <a:xfrm>
            <a:off x="311700" y="445025"/>
            <a:ext cx="80415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 name="Google Shape;16;p56"/>
          <p:cNvSpPr txBox="1"/>
          <p:nvPr>
            <p:ph idx="1" type="body"/>
          </p:nvPr>
        </p:nvSpPr>
        <p:spPr>
          <a:xfrm>
            <a:off x="311700" y="1152475"/>
            <a:ext cx="80415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7" name="Google Shape;17;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57"/>
          <p:cNvSpPr txBox="1"/>
          <p:nvPr>
            <p:ph type="title"/>
          </p:nvPr>
        </p:nvSpPr>
        <p:spPr>
          <a:xfrm>
            <a:off x="311700" y="445025"/>
            <a:ext cx="8064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0" name="Google Shape;20;p57"/>
          <p:cNvSpPr txBox="1"/>
          <p:nvPr>
            <p:ph idx="1" type="body"/>
          </p:nvPr>
        </p:nvSpPr>
        <p:spPr>
          <a:xfrm>
            <a:off x="311700" y="1152475"/>
            <a:ext cx="37857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21" name="Google Shape;21;p57"/>
          <p:cNvSpPr txBox="1"/>
          <p:nvPr>
            <p:ph idx="2" type="body"/>
          </p:nvPr>
        </p:nvSpPr>
        <p:spPr>
          <a:xfrm>
            <a:off x="4590451" y="1152475"/>
            <a:ext cx="37857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22" name="Google Shape;22;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58"/>
          <p:cNvSpPr txBox="1"/>
          <p:nvPr>
            <p:ph type="title"/>
          </p:nvPr>
        </p:nvSpPr>
        <p:spPr>
          <a:xfrm>
            <a:off x="311700" y="445025"/>
            <a:ext cx="80415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5" name="Google Shape;25;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 name="Shape 26"/>
        <p:cNvGrpSpPr/>
        <p:nvPr/>
      </p:nvGrpSpPr>
      <p:grpSpPr>
        <a:xfrm>
          <a:off x="0" y="0"/>
          <a:ext cx="0" cy="0"/>
          <a:chOff x="0" y="0"/>
          <a:chExt cx="0" cy="0"/>
        </a:xfrm>
      </p:grpSpPr>
      <p:sp>
        <p:nvSpPr>
          <p:cNvPr id="27" name="Google Shape;27;p5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28" name="Google Shape;28;p5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29" name="Google Shape;29;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0" name="Shape 30"/>
        <p:cNvGrpSpPr/>
        <p:nvPr/>
      </p:nvGrpSpPr>
      <p:grpSpPr>
        <a:xfrm>
          <a:off x="0" y="0"/>
          <a:ext cx="0" cy="0"/>
          <a:chOff x="0" y="0"/>
          <a:chExt cx="0" cy="0"/>
        </a:xfrm>
      </p:grpSpPr>
      <p:sp>
        <p:nvSpPr>
          <p:cNvPr id="31" name="Google Shape;31;p60"/>
          <p:cNvSpPr txBox="1"/>
          <p:nvPr>
            <p:ph type="title"/>
          </p:nvPr>
        </p:nvSpPr>
        <p:spPr>
          <a:xfrm>
            <a:off x="490250" y="450150"/>
            <a:ext cx="75423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32" name="Google Shape;32;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3" name="Shape 33"/>
        <p:cNvGrpSpPr/>
        <p:nvPr/>
      </p:nvGrpSpPr>
      <p:grpSpPr>
        <a:xfrm>
          <a:off x="0" y="0"/>
          <a:ext cx="0" cy="0"/>
          <a:chOff x="0" y="0"/>
          <a:chExt cx="0" cy="0"/>
        </a:xfrm>
      </p:grpSpPr>
      <p:sp>
        <p:nvSpPr>
          <p:cNvPr id="34" name="Google Shape;34;p6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6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36" name="Google Shape;36;p6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7" name="Google Shape;37;p6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38" name="Google Shape;38;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9" name="Shape 39"/>
        <p:cNvGrpSpPr/>
        <p:nvPr/>
      </p:nvGrpSpPr>
      <p:grpSpPr>
        <a:xfrm>
          <a:off x="0" y="0"/>
          <a:ext cx="0" cy="0"/>
          <a:chOff x="0" y="0"/>
          <a:chExt cx="0" cy="0"/>
        </a:xfrm>
      </p:grpSpPr>
      <p:sp>
        <p:nvSpPr>
          <p:cNvPr id="40" name="Google Shape;40;p62"/>
          <p:cNvSpPr txBox="1"/>
          <p:nvPr>
            <p:ph idx="1" type="body"/>
          </p:nvPr>
        </p:nvSpPr>
        <p:spPr>
          <a:xfrm>
            <a:off x="311700" y="4230575"/>
            <a:ext cx="75834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41" name="Google Shape;41;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2" name="Shape 42"/>
        <p:cNvGrpSpPr/>
        <p:nvPr/>
      </p:nvGrpSpPr>
      <p:grpSpPr>
        <a:xfrm>
          <a:off x="0" y="0"/>
          <a:ext cx="0" cy="0"/>
          <a:chOff x="0" y="0"/>
          <a:chExt cx="0" cy="0"/>
        </a:xfrm>
      </p:grpSpPr>
      <p:sp>
        <p:nvSpPr>
          <p:cNvPr id="43" name="Google Shape;43;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Nunito"/>
              <a:buNone/>
              <a:defRPr b="0" i="0" sz="2800" u="none" cap="none" strike="noStrike">
                <a:solidFill>
                  <a:schemeClr val="dk1"/>
                </a:solidFill>
                <a:latin typeface="Nunito"/>
                <a:ea typeface="Nunito"/>
                <a:cs typeface="Nunito"/>
                <a:sym typeface="Nunito"/>
              </a:defRPr>
            </a:lvl1pPr>
            <a:lvl2pPr lvl="1" marR="0" rtl="0" algn="l">
              <a:lnSpc>
                <a:spcPct val="100000"/>
              </a:lnSpc>
              <a:spcBef>
                <a:spcPts val="0"/>
              </a:spcBef>
              <a:spcAft>
                <a:spcPts val="0"/>
              </a:spcAft>
              <a:buClr>
                <a:schemeClr val="dk1"/>
              </a:buClr>
              <a:buSzPts val="2800"/>
              <a:buFont typeface="Nunito"/>
              <a:buNone/>
              <a:defRPr b="0" i="0" sz="2800" u="none" cap="none" strike="noStrike">
                <a:solidFill>
                  <a:schemeClr val="dk1"/>
                </a:solidFill>
                <a:latin typeface="Nunito"/>
                <a:ea typeface="Nunito"/>
                <a:cs typeface="Nunito"/>
                <a:sym typeface="Nunito"/>
              </a:defRPr>
            </a:lvl2pPr>
            <a:lvl3pPr lvl="2" marR="0" rtl="0" algn="l">
              <a:lnSpc>
                <a:spcPct val="100000"/>
              </a:lnSpc>
              <a:spcBef>
                <a:spcPts val="0"/>
              </a:spcBef>
              <a:spcAft>
                <a:spcPts val="0"/>
              </a:spcAft>
              <a:buClr>
                <a:schemeClr val="dk1"/>
              </a:buClr>
              <a:buSzPts val="2800"/>
              <a:buFont typeface="Nunito"/>
              <a:buNone/>
              <a:defRPr b="0" i="0" sz="2800" u="none" cap="none" strike="noStrike">
                <a:solidFill>
                  <a:schemeClr val="dk1"/>
                </a:solidFill>
                <a:latin typeface="Nunito"/>
                <a:ea typeface="Nunito"/>
                <a:cs typeface="Nunito"/>
                <a:sym typeface="Nunito"/>
              </a:defRPr>
            </a:lvl3pPr>
            <a:lvl4pPr lvl="3" marR="0" rtl="0" algn="l">
              <a:lnSpc>
                <a:spcPct val="100000"/>
              </a:lnSpc>
              <a:spcBef>
                <a:spcPts val="0"/>
              </a:spcBef>
              <a:spcAft>
                <a:spcPts val="0"/>
              </a:spcAft>
              <a:buClr>
                <a:schemeClr val="dk1"/>
              </a:buClr>
              <a:buSzPts val="2800"/>
              <a:buFont typeface="Nunito"/>
              <a:buNone/>
              <a:defRPr b="0" i="0" sz="2800" u="none" cap="none" strike="noStrike">
                <a:solidFill>
                  <a:schemeClr val="dk1"/>
                </a:solidFill>
                <a:latin typeface="Nunito"/>
                <a:ea typeface="Nunito"/>
                <a:cs typeface="Nunito"/>
                <a:sym typeface="Nunito"/>
              </a:defRPr>
            </a:lvl4pPr>
            <a:lvl5pPr lvl="4" marR="0" rtl="0" algn="l">
              <a:lnSpc>
                <a:spcPct val="100000"/>
              </a:lnSpc>
              <a:spcBef>
                <a:spcPts val="0"/>
              </a:spcBef>
              <a:spcAft>
                <a:spcPts val="0"/>
              </a:spcAft>
              <a:buClr>
                <a:schemeClr val="dk1"/>
              </a:buClr>
              <a:buSzPts val="2800"/>
              <a:buFont typeface="Nunito"/>
              <a:buNone/>
              <a:defRPr b="0" i="0" sz="2800" u="none" cap="none" strike="noStrike">
                <a:solidFill>
                  <a:schemeClr val="dk1"/>
                </a:solidFill>
                <a:latin typeface="Nunito"/>
                <a:ea typeface="Nunito"/>
                <a:cs typeface="Nunito"/>
                <a:sym typeface="Nunito"/>
              </a:defRPr>
            </a:lvl5pPr>
            <a:lvl6pPr lvl="5" marR="0" rtl="0" algn="l">
              <a:lnSpc>
                <a:spcPct val="100000"/>
              </a:lnSpc>
              <a:spcBef>
                <a:spcPts val="0"/>
              </a:spcBef>
              <a:spcAft>
                <a:spcPts val="0"/>
              </a:spcAft>
              <a:buClr>
                <a:schemeClr val="dk1"/>
              </a:buClr>
              <a:buSzPts val="2800"/>
              <a:buFont typeface="Nunito"/>
              <a:buNone/>
              <a:defRPr b="0" i="0" sz="2800" u="none" cap="none" strike="noStrike">
                <a:solidFill>
                  <a:schemeClr val="dk1"/>
                </a:solidFill>
                <a:latin typeface="Nunito"/>
                <a:ea typeface="Nunito"/>
                <a:cs typeface="Nunito"/>
                <a:sym typeface="Nunito"/>
              </a:defRPr>
            </a:lvl6pPr>
            <a:lvl7pPr lvl="6" marR="0" rtl="0" algn="l">
              <a:lnSpc>
                <a:spcPct val="100000"/>
              </a:lnSpc>
              <a:spcBef>
                <a:spcPts val="0"/>
              </a:spcBef>
              <a:spcAft>
                <a:spcPts val="0"/>
              </a:spcAft>
              <a:buClr>
                <a:schemeClr val="dk1"/>
              </a:buClr>
              <a:buSzPts val="2800"/>
              <a:buFont typeface="Nunito"/>
              <a:buNone/>
              <a:defRPr b="0" i="0" sz="2800" u="none" cap="none" strike="noStrike">
                <a:solidFill>
                  <a:schemeClr val="dk1"/>
                </a:solidFill>
                <a:latin typeface="Nunito"/>
                <a:ea typeface="Nunito"/>
                <a:cs typeface="Nunito"/>
                <a:sym typeface="Nunito"/>
              </a:defRPr>
            </a:lvl7pPr>
            <a:lvl8pPr lvl="7" marR="0" rtl="0" algn="l">
              <a:lnSpc>
                <a:spcPct val="100000"/>
              </a:lnSpc>
              <a:spcBef>
                <a:spcPts val="0"/>
              </a:spcBef>
              <a:spcAft>
                <a:spcPts val="0"/>
              </a:spcAft>
              <a:buClr>
                <a:schemeClr val="dk1"/>
              </a:buClr>
              <a:buSzPts val="2800"/>
              <a:buFont typeface="Nunito"/>
              <a:buNone/>
              <a:defRPr b="0" i="0" sz="2800" u="none" cap="none" strike="noStrike">
                <a:solidFill>
                  <a:schemeClr val="dk1"/>
                </a:solidFill>
                <a:latin typeface="Nunito"/>
                <a:ea typeface="Nunito"/>
                <a:cs typeface="Nunito"/>
                <a:sym typeface="Nunito"/>
              </a:defRPr>
            </a:lvl8pPr>
            <a:lvl9pPr lvl="8" marR="0" rtl="0" algn="l">
              <a:lnSpc>
                <a:spcPct val="100000"/>
              </a:lnSpc>
              <a:spcBef>
                <a:spcPts val="0"/>
              </a:spcBef>
              <a:spcAft>
                <a:spcPts val="0"/>
              </a:spcAft>
              <a:buClr>
                <a:schemeClr val="dk1"/>
              </a:buClr>
              <a:buSzPts val="2800"/>
              <a:buFont typeface="Nunito"/>
              <a:buNone/>
              <a:defRPr b="0" i="0" sz="2800" u="none" cap="none" strike="noStrike">
                <a:solidFill>
                  <a:schemeClr val="dk1"/>
                </a:solidFill>
                <a:latin typeface="Nunito"/>
                <a:ea typeface="Nunito"/>
                <a:cs typeface="Nunito"/>
                <a:sym typeface="Nunito"/>
              </a:defRPr>
            </a:lvl9pPr>
          </a:lstStyle>
          <a:p/>
        </p:txBody>
      </p:sp>
      <p:sp>
        <p:nvSpPr>
          <p:cNvPr id="7" name="Google Shape;7;p5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Nunito"/>
              <a:buChar char="●"/>
              <a:defRPr b="0" i="0" sz="1800" u="none" cap="none" strike="noStrike">
                <a:solidFill>
                  <a:schemeClr val="dk2"/>
                </a:solidFill>
                <a:latin typeface="Nunito"/>
                <a:ea typeface="Nunito"/>
                <a:cs typeface="Nunito"/>
                <a:sym typeface="Nunito"/>
              </a:defRPr>
            </a:lvl1pPr>
            <a:lvl2pPr indent="-317500" lvl="1" marL="914400" marR="0" rtl="0" algn="l">
              <a:lnSpc>
                <a:spcPct val="115000"/>
              </a:lnSpc>
              <a:spcBef>
                <a:spcPts val="1600"/>
              </a:spcBef>
              <a:spcAft>
                <a:spcPts val="0"/>
              </a:spcAft>
              <a:buClr>
                <a:schemeClr val="dk2"/>
              </a:buClr>
              <a:buSzPts val="1400"/>
              <a:buFont typeface="Nunito"/>
              <a:buChar char="○"/>
              <a:defRPr b="0" i="0" sz="1400" u="none" cap="none" strike="noStrike">
                <a:solidFill>
                  <a:schemeClr val="dk2"/>
                </a:solidFill>
                <a:latin typeface="Nunito"/>
                <a:ea typeface="Nunito"/>
                <a:cs typeface="Nunito"/>
                <a:sym typeface="Nunito"/>
              </a:defRPr>
            </a:lvl2pPr>
            <a:lvl3pPr indent="-317500" lvl="2" marL="1371600" marR="0" rtl="0" algn="l">
              <a:lnSpc>
                <a:spcPct val="115000"/>
              </a:lnSpc>
              <a:spcBef>
                <a:spcPts val="1600"/>
              </a:spcBef>
              <a:spcAft>
                <a:spcPts val="0"/>
              </a:spcAft>
              <a:buClr>
                <a:schemeClr val="dk2"/>
              </a:buClr>
              <a:buSzPts val="1400"/>
              <a:buFont typeface="Nunito"/>
              <a:buChar char="■"/>
              <a:defRPr b="0" i="0" sz="1400" u="none" cap="none" strike="noStrike">
                <a:solidFill>
                  <a:schemeClr val="dk2"/>
                </a:solidFill>
                <a:latin typeface="Nunito"/>
                <a:ea typeface="Nunito"/>
                <a:cs typeface="Nunito"/>
                <a:sym typeface="Nunito"/>
              </a:defRPr>
            </a:lvl3pPr>
            <a:lvl4pPr indent="-317500" lvl="3" marL="1828800" marR="0" rtl="0" algn="l">
              <a:lnSpc>
                <a:spcPct val="115000"/>
              </a:lnSpc>
              <a:spcBef>
                <a:spcPts val="1600"/>
              </a:spcBef>
              <a:spcAft>
                <a:spcPts val="0"/>
              </a:spcAft>
              <a:buClr>
                <a:schemeClr val="dk2"/>
              </a:buClr>
              <a:buSzPts val="1400"/>
              <a:buFont typeface="Nunito"/>
              <a:buChar char="●"/>
              <a:defRPr b="0" i="0" sz="1400" u="none" cap="none" strike="noStrike">
                <a:solidFill>
                  <a:schemeClr val="dk2"/>
                </a:solidFill>
                <a:latin typeface="Nunito"/>
                <a:ea typeface="Nunito"/>
                <a:cs typeface="Nunito"/>
                <a:sym typeface="Nunito"/>
              </a:defRPr>
            </a:lvl4pPr>
            <a:lvl5pPr indent="-317500" lvl="4" marL="2286000" marR="0" rtl="0" algn="l">
              <a:lnSpc>
                <a:spcPct val="115000"/>
              </a:lnSpc>
              <a:spcBef>
                <a:spcPts val="1600"/>
              </a:spcBef>
              <a:spcAft>
                <a:spcPts val="0"/>
              </a:spcAft>
              <a:buClr>
                <a:schemeClr val="dk2"/>
              </a:buClr>
              <a:buSzPts val="1400"/>
              <a:buFont typeface="Nunito"/>
              <a:buChar char="○"/>
              <a:defRPr b="0" i="0" sz="1400" u="none" cap="none" strike="noStrike">
                <a:solidFill>
                  <a:schemeClr val="dk2"/>
                </a:solidFill>
                <a:latin typeface="Nunito"/>
                <a:ea typeface="Nunito"/>
                <a:cs typeface="Nunito"/>
                <a:sym typeface="Nunito"/>
              </a:defRPr>
            </a:lvl5pPr>
            <a:lvl6pPr indent="-317500" lvl="5" marL="2743200" marR="0" rtl="0" algn="l">
              <a:lnSpc>
                <a:spcPct val="115000"/>
              </a:lnSpc>
              <a:spcBef>
                <a:spcPts val="1600"/>
              </a:spcBef>
              <a:spcAft>
                <a:spcPts val="0"/>
              </a:spcAft>
              <a:buClr>
                <a:schemeClr val="dk2"/>
              </a:buClr>
              <a:buSzPts val="1400"/>
              <a:buFont typeface="Nunito"/>
              <a:buChar char="■"/>
              <a:defRPr b="0" i="0" sz="1400" u="none" cap="none" strike="noStrike">
                <a:solidFill>
                  <a:schemeClr val="dk2"/>
                </a:solidFill>
                <a:latin typeface="Nunito"/>
                <a:ea typeface="Nunito"/>
                <a:cs typeface="Nunito"/>
                <a:sym typeface="Nunito"/>
              </a:defRPr>
            </a:lvl6pPr>
            <a:lvl7pPr indent="-317500" lvl="6" marL="3200400" marR="0" rtl="0" algn="l">
              <a:lnSpc>
                <a:spcPct val="115000"/>
              </a:lnSpc>
              <a:spcBef>
                <a:spcPts val="1600"/>
              </a:spcBef>
              <a:spcAft>
                <a:spcPts val="0"/>
              </a:spcAft>
              <a:buClr>
                <a:schemeClr val="dk2"/>
              </a:buClr>
              <a:buSzPts val="1400"/>
              <a:buFont typeface="Nunito"/>
              <a:buChar char="●"/>
              <a:defRPr b="0" i="0" sz="1400" u="none" cap="none" strike="noStrike">
                <a:solidFill>
                  <a:schemeClr val="dk2"/>
                </a:solidFill>
                <a:latin typeface="Nunito"/>
                <a:ea typeface="Nunito"/>
                <a:cs typeface="Nunito"/>
                <a:sym typeface="Nunito"/>
              </a:defRPr>
            </a:lvl7pPr>
            <a:lvl8pPr indent="-317500" lvl="7" marL="3657600" marR="0" rtl="0" algn="l">
              <a:lnSpc>
                <a:spcPct val="115000"/>
              </a:lnSpc>
              <a:spcBef>
                <a:spcPts val="1600"/>
              </a:spcBef>
              <a:spcAft>
                <a:spcPts val="0"/>
              </a:spcAft>
              <a:buClr>
                <a:schemeClr val="dk2"/>
              </a:buClr>
              <a:buSzPts val="1400"/>
              <a:buFont typeface="Nunito"/>
              <a:buChar char="○"/>
              <a:defRPr b="0" i="0" sz="1400" u="none" cap="none" strike="noStrike">
                <a:solidFill>
                  <a:schemeClr val="dk2"/>
                </a:solidFill>
                <a:latin typeface="Nunito"/>
                <a:ea typeface="Nunito"/>
                <a:cs typeface="Nunito"/>
                <a:sym typeface="Nunito"/>
              </a:defRPr>
            </a:lvl8pPr>
            <a:lvl9pPr indent="-317500" lvl="8" marL="4114800" marR="0" rtl="0" algn="l">
              <a:lnSpc>
                <a:spcPct val="115000"/>
              </a:lnSpc>
              <a:spcBef>
                <a:spcPts val="1600"/>
              </a:spcBef>
              <a:spcAft>
                <a:spcPts val="1600"/>
              </a:spcAft>
              <a:buClr>
                <a:schemeClr val="dk2"/>
              </a:buClr>
              <a:buSzPts val="1400"/>
              <a:buFont typeface="Nunito"/>
              <a:buChar char="■"/>
              <a:defRPr b="0" i="0" sz="1400" u="none" cap="none" strike="noStrike">
                <a:solidFill>
                  <a:schemeClr val="dk2"/>
                </a:solidFill>
                <a:latin typeface="Nunito"/>
                <a:ea typeface="Nunito"/>
                <a:cs typeface="Nunito"/>
                <a:sym typeface="Nunito"/>
              </a:defRPr>
            </a:lvl9pPr>
          </a:lstStyle>
          <a:p/>
        </p:txBody>
      </p:sp>
      <p:sp>
        <p:nvSpPr>
          <p:cNvPr id="8" name="Google Shape;8;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54"/>
          <p:cNvSpPr/>
          <p:nvPr/>
        </p:nvSpPr>
        <p:spPr>
          <a:xfrm>
            <a:off x="8595175" y="0"/>
            <a:ext cx="548700" cy="5143500"/>
          </a:xfrm>
          <a:prstGeom prst="rect">
            <a:avLst/>
          </a:prstGeom>
          <a:solidFill>
            <a:srgbClr val="A61C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hyperlink" Target="http://www.youtube.com/watch?v=Og847HVwRSI" TargetMode="External"/><Relationship Id="rId5" Type="http://schemas.openxmlformats.org/officeDocument/2006/relationships/image" Target="../media/image1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6.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6.png"/><Relationship Id="rId4" Type="http://schemas.openxmlformats.org/officeDocument/2006/relationships/image" Target="../media/image28.png"/><Relationship Id="rId5" Type="http://schemas.openxmlformats.org/officeDocument/2006/relationships/image" Target="../media/image25.png"/><Relationship Id="rId6" Type="http://schemas.openxmlformats.org/officeDocument/2006/relationships/image" Target="../media/image29.png"/></Relationships>
</file>

<file path=ppt/slides/_rels/slide24.xml.rels><?xml version="1.0" encoding="UTF-8" standalone="yes"?><Relationships xmlns="http://schemas.openxmlformats.org/package/2006/relationships"><Relationship Id="rId11" Type="http://schemas.openxmlformats.org/officeDocument/2006/relationships/image" Target="../media/image32.png"/><Relationship Id="rId10" Type="http://schemas.openxmlformats.org/officeDocument/2006/relationships/image" Target="../media/image43.png"/><Relationship Id="rId13" Type="http://schemas.openxmlformats.org/officeDocument/2006/relationships/image" Target="../media/image35.png"/><Relationship Id="rId12"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6.png"/><Relationship Id="rId4" Type="http://schemas.openxmlformats.org/officeDocument/2006/relationships/image" Target="../media/image31.png"/><Relationship Id="rId9" Type="http://schemas.openxmlformats.org/officeDocument/2006/relationships/image" Target="../media/image39.png"/><Relationship Id="rId14" Type="http://schemas.openxmlformats.org/officeDocument/2006/relationships/image" Target="../media/image38.png"/><Relationship Id="rId5" Type="http://schemas.openxmlformats.org/officeDocument/2006/relationships/image" Target="../media/image27.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5.pn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2.pn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0.pn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2.pn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9.png"/><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8.png"/><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4.png"/><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hyperlink" Target="https://en.wikipedia.org/wiki/Inca" TargetMode="External"/><Relationship Id="rId6" Type="http://schemas.openxmlformats.org/officeDocument/2006/relationships/hyperlink" Target="https://en.wikipedia.org/wiki/Quipu" TargetMode="External"/><Relationship Id="rId7" Type="http://schemas.openxmlformats.org/officeDocument/2006/relationships/image" Target="../media/image9.png"/><Relationship Id="rId8" Type="http://schemas.openxmlformats.org/officeDocument/2006/relationships/hyperlink" Target="https://en.wikipedia.org/wiki/Yupana"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6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68.png"/><Relationship Id="rId4" Type="http://schemas.openxmlformats.org/officeDocument/2006/relationships/image" Target="../media/image6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www.youtube.com/watch?v=XSkGY6LchJs" TargetMode="External"/><Relationship Id="rId4"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21.png"/><Relationship Id="rId5"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sp>
        <p:nvSpPr>
          <p:cNvPr id="48" name="Google Shape;48;p1"/>
          <p:cNvSpPr txBox="1"/>
          <p:nvPr>
            <p:ph type="ctrTitle"/>
          </p:nvPr>
        </p:nvSpPr>
        <p:spPr>
          <a:xfrm>
            <a:off x="264458" y="1797600"/>
            <a:ext cx="8124900" cy="2052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en"/>
              <a:t>AI4ALL 2021 - Lecture 03</a:t>
            </a:r>
            <a:endParaRPr/>
          </a:p>
          <a:p>
            <a:pPr indent="0" lvl="0" marL="0" rtl="0" algn="l">
              <a:lnSpc>
                <a:spcPct val="100000"/>
              </a:lnSpc>
              <a:spcBef>
                <a:spcPts val="0"/>
              </a:spcBef>
              <a:spcAft>
                <a:spcPts val="0"/>
              </a:spcAft>
              <a:buSzPts val="5200"/>
              <a:buNone/>
            </a:pPr>
            <a:r>
              <a:rPr lang="en"/>
              <a:t>Computation and</a:t>
            </a:r>
            <a:endParaRPr/>
          </a:p>
          <a:p>
            <a:pPr indent="0" lvl="0" marL="0" rtl="0" algn="l">
              <a:lnSpc>
                <a:spcPct val="100000"/>
              </a:lnSpc>
              <a:spcBef>
                <a:spcPts val="0"/>
              </a:spcBef>
              <a:spcAft>
                <a:spcPts val="0"/>
              </a:spcAft>
              <a:buSzPts val="5200"/>
              <a:buNone/>
            </a:pPr>
            <a:r>
              <a:rPr lang="en"/>
              <a:t>Python Part 1</a:t>
            </a:r>
            <a:endParaRPr/>
          </a:p>
        </p:txBody>
      </p:sp>
      <p:sp>
        <p:nvSpPr>
          <p:cNvPr id="49" name="Google Shape;49;p1"/>
          <p:cNvSpPr txBox="1"/>
          <p:nvPr>
            <p:ph idx="1" type="subTitle"/>
          </p:nvPr>
        </p:nvSpPr>
        <p:spPr>
          <a:xfrm>
            <a:off x="232925" y="3850200"/>
            <a:ext cx="8124900" cy="113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3000">
                <a:solidFill>
                  <a:schemeClr val="dk1"/>
                </a:solidFill>
              </a:rPr>
              <a:t>Anthony Corso</a:t>
            </a:r>
            <a:endParaRPr sz="3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sz="3000">
                <a:solidFill>
                  <a:schemeClr val="dk1"/>
                </a:solidFill>
              </a:rPr>
              <a:t>June 30th 2021</a:t>
            </a:r>
            <a:endParaRPr/>
          </a:p>
        </p:txBody>
      </p:sp>
      <p:sp>
        <p:nvSpPr>
          <p:cNvPr id="50" name="Google Shape;50;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5"/>
          <p:cNvSpPr txBox="1"/>
          <p:nvPr>
            <p:ph type="title"/>
          </p:nvPr>
        </p:nvSpPr>
        <p:spPr>
          <a:xfrm>
            <a:off x="311700" y="445025"/>
            <a:ext cx="8041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First programmers of ENIAC</a:t>
            </a:r>
            <a:endParaRPr/>
          </a:p>
        </p:txBody>
      </p:sp>
      <p:sp>
        <p:nvSpPr>
          <p:cNvPr id="130" name="Google Shape;130;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131" name="Google Shape;131;p15"/>
          <p:cNvPicPr preferRelativeResize="0"/>
          <p:nvPr/>
        </p:nvPicPr>
        <p:blipFill rotWithShape="1">
          <a:blip r:embed="rId3">
            <a:alphaModFix/>
          </a:blip>
          <a:srcRect b="0" l="0" r="0" t="0"/>
          <a:stretch/>
        </p:blipFill>
        <p:spPr>
          <a:xfrm>
            <a:off x="908225" y="1082625"/>
            <a:ext cx="6848449" cy="3424224"/>
          </a:xfrm>
          <a:prstGeom prst="rect">
            <a:avLst/>
          </a:prstGeom>
          <a:noFill/>
          <a:ln>
            <a:noFill/>
          </a:ln>
        </p:spPr>
      </p:pic>
      <p:sp>
        <p:nvSpPr>
          <p:cNvPr id="132" name="Google Shape;132;p15"/>
          <p:cNvSpPr txBox="1"/>
          <p:nvPr/>
        </p:nvSpPr>
        <p:spPr>
          <a:xfrm>
            <a:off x="908225" y="4506850"/>
            <a:ext cx="6848400" cy="43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Helvetica Neue Light"/>
                <a:ea typeface="Helvetica Neue Light"/>
                <a:cs typeface="Helvetica Neue Light"/>
                <a:sym typeface="Helvetica Neue Light"/>
              </a:rPr>
              <a:t>Kay McNulty, Betty Jennings, Betty Snyder, Marlyn Meltzer, Fran Bilas, and Ruth Lichterman </a:t>
            </a:r>
            <a:endParaRPr b="0" i="0" sz="12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Helvetica Neue Light"/>
                <a:ea typeface="Helvetica Neue Light"/>
                <a:cs typeface="Helvetica Neue Light"/>
                <a:sym typeface="Helvetica Neue Light"/>
              </a:rPr>
              <a:t>were the first programmers of the ENIAC</a:t>
            </a:r>
            <a:endParaRPr b="0" i="0" sz="120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6"/>
          <p:cNvSpPr txBox="1"/>
          <p:nvPr>
            <p:ph type="title"/>
          </p:nvPr>
        </p:nvSpPr>
        <p:spPr>
          <a:xfrm>
            <a:off x="311700" y="445025"/>
            <a:ext cx="8041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Modern Computers</a:t>
            </a:r>
            <a:endParaRPr/>
          </a:p>
        </p:txBody>
      </p:sp>
      <p:sp>
        <p:nvSpPr>
          <p:cNvPr id="138" name="Google Shape;138;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139" name="Google Shape;139;p16"/>
          <p:cNvSpPr txBox="1"/>
          <p:nvPr/>
        </p:nvSpPr>
        <p:spPr>
          <a:xfrm>
            <a:off x="311700" y="3291075"/>
            <a:ext cx="7491300" cy="70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202122"/>
                </a:solidFill>
                <a:highlight>
                  <a:srgbClr val="FFFFFF"/>
                </a:highlight>
                <a:latin typeface="Helvetica Neue"/>
                <a:ea typeface="Helvetica Neue"/>
                <a:cs typeface="Helvetica Neue"/>
                <a:sym typeface="Helvetica Neue"/>
              </a:rPr>
              <a:t>"I think there is a world market for maybe five computers"</a:t>
            </a:r>
            <a:endParaRPr b="1" i="0" sz="1800" u="none" cap="none" strike="noStrike">
              <a:solidFill>
                <a:srgbClr val="202122"/>
              </a:solidFill>
              <a:highlight>
                <a:srgbClr val="FFFFFF"/>
              </a:highlight>
              <a:latin typeface="Helvetica Neue"/>
              <a:ea typeface="Helvetica Neue"/>
              <a:cs typeface="Helvetica Neue"/>
              <a:sym typeface="Helvetica Neue"/>
            </a:endParaRPr>
          </a:p>
          <a:p>
            <a:pPr indent="0" lvl="0" marL="0" marR="0" rtl="0" algn="r">
              <a:lnSpc>
                <a:spcPct val="100000"/>
              </a:lnSpc>
              <a:spcBef>
                <a:spcPts val="0"/>
              </a:spcBef>
              <a:spcAft>
                <a:spcPts val="0"/>
              </a:spcAft>
              <a:buClr>
                <a:srgbClr val="000000"/>
              </a:buClr>
              <a:buSzPts val="1800"/>
              <a:buFont typeface="Arial"/>
              <a:buNone/>
            </a:pPr>
            <a:r>
              <a:rPr b="0" i="0" lang="en" sz="1800" u="none" cap="none" strike="noStrike">
                <a:solidFill>
                  <a:srgbClr val="202122"/>
                </a:solidFill>
                <a:highlight>
                  <a:srgbClr val="FFFFFF"/>
                </a:highlight>
                <a:latin typeface="Helvetica Neue Light"/>
                <a:ea typeface="Helvetica Neue Light"/>
                <a:cs typeface="Helvetica Neue Light"/>
                <a:sym typeface="Helvetica Neue Light"/>
              </a:rPr>
              <a:t>-- Thomas J. Watson, CEO and chairman of IBM, said in 1943</a:t>
            </a:r>
            <a:endParaRPr b="0" i="0" sz="1800" u="none" cap="none" strike="noStrike">
              <a:solidFill>
                <a:srgbClr val="202122"/>
              </a:solidFill>
              <a:highlight>
                <a:srgbClr val="FFFFFF"/>
              </a:highlight>
              <a:latin typeface="Helvetica Neue Light"/>
              <a:ea typeface="Helvetica Neue Light"/>
              <a:cs typeface="Helvetica Neue Light"/>
              <a:sym typeface="Helvetica Neue Light"/>
            </a:endParaRPr>
          </a:p>
        </p:txBody>
      </p:sp>
      <p:pic>
        <p:nvPicPr>
          <p:cNvPr id="140" name="Google Shape;140;p16"/>
          <p:cNvPicPr preferRelativeResize="0"/>
          <p:nvPr/>
        </p:nvPicPr>
        <p:blipFill rotWithShape="1">
          <a:blip r:embed="rId3">
            <a:alphaModFix/>
          </a:blip>
          <a:srcRect b="0" l="0" r="0" t="0"/>
          <a:stretch/>
        </p:blipFill>
        <p:spPr>
          <a:xfrm>
            <a:off x="3325288" y="1194425"/>
            <a:ext cx="2014330" cy="1968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7"/>
          <p:cNvSpPr txBox="1"/>
          <p:nvPr>
            <p:ph type="title"/>
          </p:nvPr>
        </p:nvSpPr>
        <p:spPr>
          <a:xfrm>
            <a:off x="311700" y="445025"/>
            <a:ext cx="8041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Discussion</a:t>
            </a:r>
            <a:endParaRPr/>
          </a:p>
        </p:txBody>
      </p:sp>
      <p:sp>
        <p:nvSpPr>
          <p:cNvPr id="146" name="Google Shape;146;p17"/>
          <p:cNvSpPr txBox="1"/>
          <p:nvPr>
            <p:ph idx="1" type="body"/>
          </p:nvPr>
        </p:nvSpPr>
        <p:spPr>
          <a:xfrm>
            <a:off x="311700" y="1152475"/>
            <a:ext cx="80415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Why do you think Watson made such a prediction?</a:t>
            </a:r>
            <a:endParaRPr/>
          </a:p>
          <a:p>
            <a:pPr indent="-342900" lvl="0" marL="457200" rtl="0" algn="l">
              <a:lnSpc>
                <a:spcPct val="115000"/>
              </a:lnSpc>
              <a:spcBef>
                <a:spcPts val="0"/>
              </a:spcBef>
              <a:spcAft>
                <a:spcPts val="0"/>
              </a:spcAft>
              <a:buSzPts val="1800"/>
              <a:buChar char="●"/>
            </a:pPr>
            <a:r>
              <a:rPr lang="en"/>
              <a:t>What made Watson’s prediction wrong?</a:t>
            </a:r>
            <a:endParaRPr/>
          </a:p>
          <a:p>
            <a:pPr indent="-342900" lvl="0" marL="457200" rtl="0" algn="l">
              <a:lnSpc>
                <a:spcPct val="115000"/>
              </a:lnSpc>
              <a:spcBef>
                <a:spcPts val="0"/>
              </a:spcBef>
              <a:spcAft>
                <a:spcPts val="0"/>
              </a:spcAft>
              <a:buSzPts val="1800"/>
              <a:buChar char="●"/>
            </a:pPr>
            <a:r>
              <a:rPr lang="en"/>
              <a:t>Are people still making these kind of predictions today for AI or other technologies?</a:t>
            </a:r>
            <a:endParaRPr/>
          </a:p>
        </p:txBody>
      </p:sp>
      <p:sp>
        <p:nvSpPr>
          <p:cNvPr id="147" name="Google Shape;147;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148" name="Google Shape;148;p17"/>
          <p:cNvSpPr txBox="1"/>
          <p:nvPr/>
        </p:nvSpPr>
        <p:spPr>
          <a:xfrm>
            <a:off x="311700" y="3859075"/>
            <a:ext cx="7491300" cy="70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202122"/>
                </a:solidFill>
                <a:highlight>
                  <a:srgbClr val="FFFFFF"/>
                </a:highlight>
                <a:latin typeface="Helvetica Neue"/>
                <a:ea typeface="Helvetica Neue"/>
                <a:cs typeface="Helvetica Neue"/>
                <a:sym typeface="Helvetica Neue"/>
              </a:rPr>
              <a:t>"I think there is a world market for maybe five computers"</a:t>
            </a:r>
            <a:endParaRPr b="1" i="0" sz="1800" u="none" cap="none" strike="noStrike">
              <a:solidFill>
                <a:srgbClr val="202122"/>
              </a:solidFill>
              <a:highlight>
                <a:srgbClr val="FFFFFF"/>
              </a:highlight>
              <a:latin typeface="Helvetica Neue"/>
              <a:ea typeface="Helvetica Neue"/>
              <a:cs typeface="Helvetica Neue"/>
              <a:sym typeface="Helvetica Neue"/>
            </a:endParaRPr>
          </a:p>
          <a:p>
            <a:pPr indent="0" lvl="0" marL="0" marR="0" rtl="0" algn="r">
              <a:lnSpc>
                <a:spcPct val="100000"/>
              </a:lnSpc>
              <a:spcBef>
                <a:spcPts val="0"/>
              </a:spcBef>
              <a:spcAft>
                <a:spcPts val="0"/>
              </a:spcAft>
              <a:buClr>
                <a:srgbClr val="000000"/>
              </a:buClr>
              <a:buSzPts val="1800"/>
              <a:buFont typeface="Arial"/>
              <a:buNone/>
            </a:pPr>
            <a:r>
              <a:rPr b="0" i="0" lang="en" sz="1800" u="none" cap="none" strike="noStrike">
                <a:solidFill>
                  <a:srgbClr val="202122"/>
                </a:solidFill>
                <a:highlight>
                  <a:srgbClr val="FFFFFF"/>
                </a:highlight>
                <a:latin typeface="Helvetica Neue Light"/>
                <a:ea typeface="Helvetica Neue Light"/>
                <a:cs typeface="Helvetica Neue Light"/>
                <a:sym typeface="Helvetica Neue Light"/>
              </a:rPr>
              <a:t>-- Thomas J. Watson, CEO and chairman of IBM, said in 1943</a:t>
            </a:r>
            <a:endParaRPr b="0" i="0" sz="1800" u="none" cap="none" strike="noStrike">
              <a:solidFill>
                <a:srgbClr val="202122"/>
              </a:solidFill>
              <a:highlight>
                <a:srgbClr val="FFFFFF"/>
              </a:highlight>
              <a:latin typeface="Helvetica Neue Light"/>
              <a:ea typeface="Helvetica Neue Light"/>
              <a:cs typeface="Helvetica Neue Light"/>
              <a:sym typeface="Helvetica Neue Light"/>
            </a:endParaRPr>
          </a:p>
        </p:txBody>
      </p:sp>
      <p:pic>
        <p:nvPicPr>
          <p:cNvPr id="149" name="Google Shape;149;p17"/>
          <p:cNvPicPr preferRelativeResize="0"/>
          <p:nvPr/>
        </p:nvPicPr>
        <p:blipFill rotWithShape="1">
          <a:blip r:embed="rId3">
            <a:alphaModFix/>
          </a:blip>
          <a:srcRect b="0" l="0" r="0" t="0"/>
          <a:stretch/>
        </p:blipFill>
        <p:spPr>
          <a:xfrm>
            <a:off x="3529471" y="2494750"/>
            <a:ext cx="1396050" cy="1364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0" st="0"/>
                                            </p:txEl>
                                          </p:spTgt>
                                        </p:tgtEl>
                                        <p:attrNameLst>
                                          <p:attrName>style.visibility</p:attrName>
                                        </p:attrNameLst>
                                      </p:cBhvr>
                                      <p:to>
                                        <p:strVal val="visible"/>
                                      </p:to>
                                    </p:set>
                                    <p:animEffect filter="fade" transition="in">
                                      <p:cBhvr>
                                        <p:cTn dur="1000"/>
                                        <p:tgtEl>
                                          <p:spTgt spid="14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1" st="1"/>
                                            </p:txEl>
                                          </p:spTgt>
                                        </p:tgtEl>
                                        <p:attrNameLst>
                                          <p:attrName>style.visibility</p:attrName>
                                        </p:attrNameLst>
                                      </p:cBhvr>
                                      <p:to>
                                        <p:strVal val="visible"/>
                                      </p:to>
                                    </p:set>
                                    <p:animEffect filter="fade" transition="in">
                                      <p:cBhvr>
                                        <p:cTn dur="1000"/>
                                        <p:tgtEl>
                                          <p:spTgt spid="14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2" st="2"/>
                                            </p:txEl>
                                          </p:spTgt>
                                        </p:tgtEl>
                                        <p:attrNameLst>
                                          <p:attrName>style.visibility</p:attrName>
                                        </p:attrNameLst>
                                      </p:cBhvr>
                                      <p:to>
                                        <p:strVal val="visible"/>
                                      </p:to>
                                    </p:set>
                                    <p:animEffect filter="fade" transition="in">
                                      <p:cBhvr>
                                        <p:cTn dur="1000"/>
                                        <p:tgtEl>
                                          <p:spTgt spid="14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9"/>
          <p:cNvSpPr txBox="1"/>
          <p:nvPr>
            <p:ph type="title"/>
          </p:nvPr>
        </p:nvSpPr>
        <p:spPr>
          <a:xfrm>
            <a:off x="311700" y="445025"/>
            <a:ext cx="8041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Modern Computers</a:t>
            </a:r>
            <a:endParaRPr/>
          </a:p>
        </p:txBody>
      </p:sp>
      <p:sp>
        <p:nvSpPr>
          <p:cNvPr id="155" name="Google Shape;155;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156" name="Google Shape;156;p19"/>
          <p:cNvPicPr preferRelativeResize="0"/>
          <p:nvPr/>
        </p:nvPicPr>
        <p:blipFill rotWithShape="1">
          <a:blip r:embed="rId3">
            <a:alphaModFix/>
          </a:blip>
          <a:srcRect b="0" l="0" r="0" t="0"/>
          <a:stretch/>
        </p:blipFill>
        <p:spPr>
          <a:xfrm>
            <a:off x="311700" y="1128000"/>
            <a:ext cx="4354424" cy="3265826"/>
          </a:xfrm>
          <a:prstGeom prst="rect">
            <a:avLst/>
          </a:prstGeom>
          <a:noFill/>
          <a:ln>
            <a:noFill/>
          </a:ln>
        </p:spPr>
      </p:pic>
      <p:pic>
        <p:nvPicPr>
          <p:cNvPr id="157" name="Google Shape;157;p19"/>
          <p:cNvPicPr preferRelativeResize="0"/>
          <p:nvPr/>
        </p:nvPicPr>
        <p:blipFill rotWithShape="1">
          <a:blip r:embed="rId4">
            <a:alphaModFix/>
          </a:blip>
          <a:srcRect b="0" l="0" r="0" t="0"/>
          <a:stretch/>
        </p:blipFill>
        <p:spPr>
          <a:xfrm>
            <a:off x="4974350" y="2754446"/>
            <a:ext cx="3456226" cy="2229828"/>
          </a:xfrm>
          <a:prstGeom prst="rect">
            <a:avLst/>
          </a:prstGeom>
          <a:noFill/>
          <a:ln>
            <a:noFill/>
          </a:ln>
        </p:spPr>
      </p:pic>
      <p:pic>
        <p:nvPicPr>
          <p:cNvPr id="158" name="Google Shape;158;p19"/>
          <p:cNvPicPr preferRelativeResize="0"/>
          <p:nvPr/>
        </p:nvPicPr>
        <p:blipFill>
          <a:blip r:embed="rId5">
            <a:alphaModFix/>
          </a:blip>
          <a:stretch>
            <a:fillRect/>
          </a:stretch>
        </p:blipFill>
        <p:spPr>
          <a:xfrm>
            <a:off x="5383001" y="477600"/>
            <a:ext cx="2926598" cy="1951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e16636e6f1_0_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164" name="Google Shape;164;ge16636e6f1_0_26"/>
          <p:cNvPicPr preferRelativeResize="0"/>
          <p:nvPr/>
        </p:nvPicPr>
        <p:blipFill>
          <a:blip r:embed="rId3">
            <a:alphaModFix/>
          </a:blip>
          <a:stretch>
            <a:fillRect/>
          </a:stretch>
        </p:blipFill>
        <p:spPr>
          <a:xfrm>
            <a:off x="817126" y="0"/>
            <a:ext cx="7118901"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e16636e6f1_0_53"/>
          <p:cNvSpPr txBox="1"/>
          <p:nvPr>
            <p:ph type="title"/>
          </p:nvPr>
        </p:nvSpPr>
        <p:spPr>
          <a:xfrm>
            <a:off x="311700" y="445025"/>
            <a:ext cx="804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 Question</a:t>
            </a:r>
            <a:endParaRPr/>
          </a:p>
        </p:txBody>
      </p:sp>
      <p:sp>
        <p:nvSpPr>
          <p:cNvPr id="170" name="Google Shape;170;ge16636e6f1_0_53"/>
          <p:cNvSpPr txBox="1"/>
          <p:nvPr>
            <p:ph idx="1" type="body"/>
          </p:nvPr>
        </p:nvSpPr>
        <p:spPr>
          <a:xfrm>
            <a:off x="311700" y="1152475"/>
            <a:ext cx="8041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we reach the computational power of the human brain does that mean that AI will have human-level intelligence?</a:t>
            </a:r>
            <a:endParaRPr/>
          </a:p>
        </p:txBody>
      </p:sp>
      <p:sp>
        <p:nvSpPr>
          <p:cNvPr id="171" name="Google Shape;171;ge16636e6f1_0_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e16636e6f1_0_45"/>
          <p:cNvSpPr txBox="1"/>
          <p:nvPr>
            <p:ph type="title"/>
          </p:nvPr>
        </p:nvSpPr>
        <p:spPr>
          <a:xfrm>
            <a:off x="311700" y="445025"/>
            <a:ext cx="804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past what did programming look like?</a:t>
            </a:r>
            <a:endParaRPr/>
          </a:p>
        </p:txBody>
      </p:sp>
      <p:sp>
        <p:nvSpPr>
          <p:cNvPr id="177" name="Google Shape;177;ge16636e6f1_0_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178" name="Google Shape;178;ge16636e6f1_0_45"/>
          <p:cNvPicPr preferRelativeResize="0"/>
          <p:nvPr/>
        </p:nvPicPr>
        <p:blipFill>
          <a:blip r:embed="rId3">
            <a:alphaModFix/>
          </a:blip>
          <a:stretch>
            <a:fillRect/>
          </a:stretch>
        </p:blipFill>
        <p:spPr>
          <a:xfrm>
            <a:off x="5612173" y="1197500"/>
            <a:ext cx="2621400" cy="3718025"/>
          </a:xfrm>
          <a:prstGeom prst="rect">
            <a:avLst/>
          </a:prstGeom>
          <a:noFill/>
          <a:ln>
            <a:noFill/>
          </a:ln>
        </p:spPr>
      </p:pic>
      <p:pic>
        <p:nvPicPr>
          <p:cNvPr id="179" name="Google Shape;179;ge16636e6f1_0_45"/>
          <p:cNvPicPr preferRelativeResize="0"/>
          <p:nvPr/>
        </p:nvPicPr>
        <p:blipFill>
          <a:blip r:embed="rId4">
            <a:alphaModFix/>
          </a:blip>
          <a:stretch>
            <a:fillRect/>
          </a:stretch>
        </p:blipFill>
        <p:spPr>
          <a:xfrm>
            <a:off x="413549" y="1889649"/>
            <a:ext cx="4789600" cy="2227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2"/>
          <p:cNvSpPr txBox="1"/>
          <p:nvPr>
            <p:ph type="title"/>
          </p:nvPr>
        </p:nvSpPr>
        <p:spPr>
          <a:xfrm>
            <a:off x="311700" y="445025"/>
            <a:ext cx="8041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The first computer bug!</a:t>
            </a:r>
            <a:endParaRPr/>
          </a:p>
        </p:txBody>
      </p:sp>
      <p:sp>
        <p:nvSpPr>
          <p:cNvPr id="185" name="Google Shape;185;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grpSp>
        <p:nvGrpSpPr>
          <p:cNvPr id="186" name="Google Shape;186;p22"/>
          <p:cNvGrpSpPr/>
          <p:nvPr/>
        </p:nvGrpSpPr>
        <p:grpSpPr>
          <a:xfrm>
            <a:off x="4697175" y="1338250"/>
            <a:ext cx="3503100" cy="3042675"/>
            <a:chOff x="4697175" y="1338250"/>
            <a:chExt cx="3503100" cy="3042675"/>
          </a:xfrm>
        </p:grpSpPr>
        <p:pic>
          <p:nvPicPr>
            <p:cNvPr id="187" name="Google Shape;187;p22"/>
            <p:cNvPicPr preferRelativeResize="0"/>
            <p:nvPr/>
          </p:nvPicPr>
          <p:blipFill rotWithShape="1">
            <a:blip r:embed="rId3">
              <a:alphaModFix/>
            </a:blip>
            <a:srcRect b="0" l="0" r="0" t="0"/>
            <a:stretch/>
          </p:blipFill>
          <p:spPr>
            <a:xfrm>
              <a:off x="5629575" y="1338250"/>
              <a:ext cx="1638300" cy="2466975"/>
            </a:xfrm>
            <a:prstGeom prst="rect">
              <a:avLst/>
            </a:prstGeom>
            <a:noFill/>
            <a:ln>
              <a:noFill/>
            </a:ln>
          </p:spPr>
        </p:pic>
        <p:sp>
          <p:nvSpPr>
            <p:cNvPr id="188" name="Google Shape;188;p22"/>
            <p:cNvSpPr txBox="1"/>
            <p:nvPr/>
          </p:nvSpPr>
          <p:spPr>
            <a:xfrm>
              <a:off x="4697175" y="3848725"/>
              <a:ext cx="3503100" cy="532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Helvetica Neue Light"/>
                  <a:ea typeface="Helvetica Neue Light"/>
                  <a:cs typeface="Helvetica Neue Light"/>
                  <a:sym typeface="Helvetica Neue Light"/>
                </a:rPr>
                <a:t>Grace Hopper</a:t>
              </a:r>
              <a:endParaRPr b="0" i="0" sz="12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Helvetica Neue Light"/>
                  <a:ea typeface="Helvetica Neue Light"/>
                  <a:cs typeface="Helvetica Neue Light"/>
                  <a:sym typeface="Helvetica Neue Light"/>
                </a:rPr>
                <a:t>(1906-1992)</a:t>
              </a:r>
              <a:endParaRPr b="0" i="0" sz="1200" u="none" cap="none" strike="noStrike">
                <a:solidFill>
                  <a:schemeClr val="dk1"/>
                </a:solidFill>
                <a:latin typeface="Helvetica Neue Light"/>
                <a:ea typeface="Helvetica Neue Light"/>
                <a:cs typeface="Helvetica Neue Light"/>
                <a:sym typeface="Helvetica Neue Light"/>
              </a:endParaRPr>
            </a:p>
          </p:txBody>
        </p:sp>
      </p:grpSp>
      <p:grpSp>
        <p:nvGrpSpPr>
          <p:cNvPr id="189" name="Google Shape;189;p22"/>
          <p:cNvGrpSpPr/>
          <p:nvPr/>
        </p:nvGrpSpPr>
        <p:grpSpPr>
          <a:xfrm>
            <a:off x="311700" y="1505575"/>
            <a:ext cx="3905250" cy="2808975"/>
            <a:chOff x="311700" y="1505575"/>
            <a:chExt cx="3905250" cy="2808975"/>
          </a:xfrm>
        </p:grpSpPr>
        <p:pic>
          <p:nvPicPr>
            <p:cNvPr id="190" name="Google Shape;190;p22"/>
            <p:cNvPicPr preferRelativeResize="0"/>
            <p:nvPr/>
          </p:nvPicPr>
          <p:blipFill rotWithShape="1">
            <a:blip r:embed="rId4">
              <a:alphaModFix/>
            </a:blip>
            <a:srcRect b="0" l="0" r="0" t="0"/>
            <a:stretch/>
          </p:blipFill>
          <p:spPr>
            <a:xfrm>
              <a:off x="311700" y="1505575"/>
              <a:ext cx="3905250" cy="2343150"/>
            </a:xfrm>
            <a:prstGeom prst="rect">
              <a:avLst/>
            </a:prstGeom>
            <a:noFill/>
            <a:ln>
              <a:noFill/>
            </a:ln>
          </p:spPr>
        </p:pic>
        <p:sp>
          <p:nvSpPr>
            <p:cNvPr id="191" name="Google Shape;191;p22"/>
            <p:cNvSpPr txBox="1"/>
            <p:nvPr/>
          </p:nvSpPr>
          <p:spPr>
            <a:xfrm>
              <a:off x="512775" y="3782350"/>
              <a:ext cx="3503100" cy="532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Helvetica Neue Light"/>
                  <a:ea typeface="Helvetica Neue Light"/>
                  <a:cs typeface="Helvetica Neue Light"/>
                  <a:sym typeface="Helvetica Neue Light"/>
                </a:rPr>
                <a:t>Log book with the first computer “bug”</a:t>
              </a:r>
              <a:endParaRPr b="0" i="0" sz="12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Helvetica Neue Light"/>
                  <a:ea typeface="Helvetica Neue Light"/>
                  <a:cs typeface="Helvetica Neue Light"/>
                  <a:sym typeface="Helvetica Neue Light"/>
                </a:rPr>
                <a:t>National Museum of American History</a:t>
              </a:r>
              <a:endParaRPr b="0" i="0" sz="1200" u="none" cap="none" strike="noStrike">
                <a:solidFill>
                  <a:schemeClr val="dk1"/>
                </a:solidFill>
                <a:latin typeface="Helvetica Neue Light"/>
                <a:ea typeface="Helvetica Neue Light"/>
                <a:cs typeface="Helvetica Neue Light"/>
                <a:sym typeface="Helvetica Neue Light"/>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1"/>
          <p:cNvSpPr txBox="1"/>
          <p:nvPr>
            <p:ph type="title"/>
          </p:nvPr>
        </p:nvSpPr>
        <p:spPr>
          <a:xfrm>
            <a:off x="311700" y="445025"/>
            <a:ext cx="8041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Programming Language</a:t>
            </a:r>
            <a:endParaRPr/>
          </a:p>
        </p:txBody>
      </p:sp>
      <p:sp>
        <p:nvSpPr>
          <p:cNvPr id="197" name="Google Shape;197;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198" name="Google Shape;198;p21"/>
          <p:cNvPicPr preferRelativeResize="0"/>
          <p:nvPr/>
        </p:nvPicPr>
        <p:blipFill rotWithShape="1">
          <a:blip r:embed="rId3">
            <a:alphaModFix/>
          </a:blip>
          <a:srcRect b="0" l="0" r="0" t="0"/>
          <a:stretch/>
        </p:blipFill>
        <p:spPr>
          <a:xfrm>
            <a:off x="311700" y="1116650"/>
            <a:ext cx="4982199" cy="3113875"/>
          </a:xfrm>
          <a:prstGeom prst="rect">
            <a:avLst/>
          </a:prstGeom>
          <a:noFill/>
          <a:ln>
            <a:noFill/>
          </a:ln>
        </p:spPr>
      </p:pic>
      <p:pic>
        <p:nvPicPr>
          <p:cNvPr descr="Timeline of the most popular programming languages since 1965 to 2019. So far the most intense ranking I've ever done :) For recent years I've used multiple programming languages popularity indexes with adjustments thanks to the data from GitHub repositories access frequency. For historical ranking I've used aggregation of multiple national surveys to establish several data points, plus a world wide publications rate of occurrence. In this ranking popularity is defined by percentage of programmers with either proficiency in specific language or currently learning/mastering one. Y axis a relative value to define ranking popularity between all other items.&#10;Have fun!&#10;&#10;*****&#10;&#10;I am a first year PhD student, data geek and I love visualizations.&#10;As always your feedback is welcome. &#10;&#10;Please support my channel. It can buy me another cup of coffee :)&#10;&#10;Data source: aggregated statistics from several indexes, GitHub repository access, multiple surveys" id="199" name="Google Shape;199;p21" title="Most Popular Programming Languages 1965 - 2019">
            <a:hlinkClick r:id="rId4"/>
          </p:cNvPr>
          <p:cNvPicPr preferRelativeResize="0"/>
          <p:nvPr/>
        </p:nvPicPr>
        <p:blipFill rotWithShape="1">
          <a:blip r:embed="rId5">
            <a:alphaModFix/>
          </a:blip>
          <a:srcRect b="0" l="0" r="0" t="0"/>
          <a:stretch/>
        </p:blipFill>
        <p:spPr>
          <a:xfrm>
            <a:off x="5893525" y="1722750"/>
            <a:ext cx="2264000" cy="1698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3"/>
          <p:cNvSpPr txBox="1"/>
          <p:nvPr>
            <p:ph type="title"/>
          </p:nvPr>
        </p:nvSpPr>
        <p:spPr>
          <a:xfrm>
            <a:off x="311700" y="445025"/>
            <a:ext cx="8041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How do I learn programming?</a:t>
            </a:r>
            <a:endParaRPr/>
          </a:p>
        </p:txBody>
      </p:sp>
      <p:sp>
        <p:nvSpPr>
          <p:cNvPr id="205" name="Google Shape;205;p23"/>
          <p:cNvSpPr txBox="1"/>
          <p:nvPr>
            <p:ph idx="1" type="body"/>
          </p:nvPr>
        </p:nvSpPr>
        <p:spPr>
          <a:xfrm>
            <a:off x="311700" y="1152475"/>
            <a:ext cx="80415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Learn the basic concepts and syntax</a:t>
            </a:r>
            <a:endParaRPr/>
          </a:p>
          <a:p>
            <a:pPr indent="-317500" lvl="1" marL="914400" rtl="0" algn="l">
              <a:lnSpc>
                <a:spcPct val="115000"/>
              </a:lnSpc>
              <a:spcBef>
                <a:spcPts val="0"/>
              </a:spcBef>
              <a:spcAft>
                <a:spcPts val="0"/>
              </a:spcAft>
              <a:buSzPts val="1400"/>
              <a:buChar char="○"/>
            </a:pPr>
            <a:r>
              <a:rPr lang="en"/>
              <a:t>Take lectures</a:t>
            </a:r>
            <a:endParaRPr/>
          </a:p>
          <a:p>
            <a:pPr indent="-317500" lvl="1" marL="914400" rtl="0" algn="l">
              <a:lnSpc>
                <a:spcPct val="115000"/>
              </a:lnSpc>
              <a:spcBef>
                <a:spcPts val="0"/>
              </a:spcBef>
              <a:spcAft>
                <a:spcPts val="0"/>
              </a:spcAft>
              <a:buSzPts val="1400"/>
              <a:buChar char="○"/>
            </a:pPr>
            <a:r>
              <a:rPr lang="en"/>
              <a:t>Online study</a:t>
            </a:r>
            <a:endParaRPr/>
          </a:p>
          <a:p>
            <a:pPr indent="-342900" lvl="0" marL="457200" rtl="0" algn="l">
              <a:lnSpc>
                <a:spcPct val="115000"/>
              </a:lnSpc>
              <a:spcBef>
                <a:spcPts val="0"/>
              </a:spcBef>
              <a:spcAft>
                <a:spcPts val="0"/>
              </a:spcAft>
              <a:buSzPts val="1800"/>
              <a:buChar char="●"/>
            </a:pPr>
            <a:r>
              <a:rPr lang="en"/>
              <a:t>Practice!</a:t>
            </a:r>
            <a:endParaRPr/>
          </a:p>
          <a:p>
            <a:pPr indent="-317500" lvl="1" marL="914400" rtl="0" algn="l">
              <a:lnSpc>
                <a:spcPct val="115000"/>
              </a:lnSpc>
              <a:spcBef>
                <a:spcPts val="0"/>
              </a:spcBef>
              <a:spcAft>
                <a:spcPts val="0"/>
              </a:spcAft>
              <a:buSzPts val="1400"/>
              <a:buChar char="○"/>
            </a:pPr>
            <a:r>
              <a:rPr lang="en"/>
              <a:t>Examples and homeworks</a:t>
            </a:r>
            <a:endParaRPr/>
          </a:p>
          <a:p>
            <a:pPr indent="-317500" lvl="1" marL="914400" rtl="0" algn="l">
              <a:lnSpc>
                <a:spcPct val="115000"/>
              </a:lnSpc>
              <a:spcBef>
                <a:spcPts val="0"/>
              </a:spcBef>
              <a:spcAft>
                <a:spcPts val="0"/>
              </a:spcAft>
              <a:buSzPts val="1400"/>
              <a:buChar char="○"/>
            </a:pPr>
            <a:r>
              <a:rPr lang="en"/>
              <a:t>Create your first project for fun</a:t>
            </a:r>
            <a:endParaRPr/>
          </a:p>
          <a:p>
            <a:pPr indent="-317500" lvl="1" marL="914400" rtl="0" algn="l">
              <a:lnSpc>
                <a:spcPct val="115000"/>
              </a:lnSpc>
              <a:spcBef>
                <a:spcPts val="0"/>
              </a:spcBef>
              <a:spcAft>
                <a:spcPts val="0"/>
              </a:spcAft>
              <a:buSzPts val="1400"/>
              <a:buChar char="○"/>
            </a:pPr>
            <a:r>
              <a:rPr lang="en"/>
              <a:t>Debug, debug, debug</a:t>
            </a:r>
            <a:endParaRPr/>
          </a:p>
          <a:p>
            <a:pPr indent="-342900" lvl="0" marL="457200" rtl="0" algn="l">
              <a:lnSpc>
                <a:spcPct val="115000"/>
              </a:lnSpc>
              <a:spcBef>
                <a:spcPts val="0"/>
              </a:spcBef>
              <a:spcAft>
                <a:spcPts val="0"/>
              </a:spcAft>
              <a:buSzPts val="1800"/>
              <a:buChar char="●"/>
            </a:pPr>
            <a:r>
              <a:rPr lang="en"/>
              <a:t>Read good source codes</a:t>
            </a:r>
            <a:endParaRPr/>
          </a:p>
          <a:p>
            <a:pPr indent="-317500" lvl="1" marL="914400" rtl="0" algn="l">
              <a:lnSpc>
                <a:spcPct val="115000"/>
              </a:lnSpc>
              <a:spcBef>
                <a:spcPts val="0"/>
              </a:spcBef>
              <a:spcAft>
                <a:spcPts val="0"/>
              </a:spcAft>
              <a:buSzPts val="1400"/>
              <a:buChar char="○"/>
            </a:pPr>
            <a:r>
              <a:rPr lang="en"/>
              <a:t>Compare your solutions with others’</a:t>
            </a:r>
            <a:endParaRPr/>
          </a:p>
          <a:p>
            <a:pPr indent="-317500" lvl="1" marL="914400" rtl="0" algn="l">
              <a:lnSpc>
                <a:spcPct val="115000"/>
              </a:lnSpc>
              <a:spcBef>
                <a:spcPts val="0"/>
              </a:spcBef>
              <a:spcAft>
                <a:spcPts val="0"/>
              </a:spcAft>
              <a:buSzPts val="1400"/>
              <a:buChar char="○"/>
            </a:pPr>
            <a:r>
              <a:rPr lang="en"/>
              <a:t>Code together with your friends</a:t>
            </a:r>
            <a:endParaRPr/>
          </a:p>
          <a:p>
            <a:pPr indent="-317500" lvl="1" marL="914400" rtl="0" algn="l">
              <a:lnSpc>
                <a:spcPct val="115000"/>
              </a:lnSpc>
              <a:spcBef>
                <a:spcPts val="0"/>
              </a:spcBef>
              <a:spcAft>
                <a:spcPts val="0"/>
              </a:spcAft>
              <a:buSzPts val="1400"/>
              <a:buChar char="○"/>
            </a:pPr>
            <a:r>
              <a:rPr lang="en"/>
              <a:t>Open-source code online (GitHub)	</a:t>
            </a:r>
            <a:endParaRPr/>
          </a:p>
        </p:txBody>
      </p:sp>
      <p:sp>
        <p:nvSpPr>
          <p:cNvPr id="206" name="Google Shape;206;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xEl>
                                              <p:pRg end="0" st="0"/>
                                            </p:txEl>
                                          </p:spTgt>
                                        </p:tgtEl>
                                        <p:attrNameLst>
                                          <p:attrName>style.visibility</p:attrName>
                                        </p:attrNameLst>
                                      </p:cBhvr>
                                      <p:to>
                                        <p:strVal val="visible"/>
                                      </p:to>
                                    </p:set>
                                    <p:animEffect filter="fade" transition="in">
                                      <p:cBhvr>
                                        <p:cTn dur="1000"/>
                                        <p:tgtEl>
                                          <p:spTgt spid="2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xEl>
                                              <p:pRg end="1" st="1"/>
                                            </p:txEl>
                                          </p:spTgt>
                                        </p:tgtEl>
                                        <p:attrNameLst>
                                          <p:attrName>style.visibility</p:attrName>
                                        </p:attrNameLst>
                                      </p:cBhvr>
                                      <p:to>
                                        <p:strVal val="visible"/>
                                      </p:to>
                                    </p:set>
                                    <p:animEffect filter="fade" transition="in">
                                      <p:cBhvr>
                                        <p:cTn dur="1000"/>
                                        <p:tgtEl>
                                          <p:spTgt spid="20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xEl>
                                              <p:pRg end="2" st="2"/>
                                            </p:txEl>
                                          </p:spTgt>
                                        </p:tgtEl>
                                        <p:attrNameLst>
                                          <p:attrName>style.visibility</p:attrName>
                                        </p:attrNameLst>
                                      </p:cBhvr>
                                      <p:to>
                                        <p:strVal val="visible"/>
                                      </p:to>
                                    </p:set>
                                    <p:animEffect filter="fade" transition="in">
                                      <p:cBhvr>
                                        <p:cTn dur="1000"/>
                                        <p:tgtEl>
                                          <p:spTgt spid="20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xEl>
                                              <p:pRg end="3" st="3"/>
                                            </p:txEl>
                                          </p:spTgt>
                                        </p:tgtEl>
                                        <p:attrNameLst>
                                          <p:attrName>style.visibility</p:attrName>
                                        </p:attrNameLst>
                                      </p:cBhvr>
                                      <p:to>
                                        <p:strVal val="visible"/>
                                      </p:to>
                                    </p:set>
                                    <p:animEffect filter="fade" transition="in">
                                      <p:cBhvr>
                                        <p:cTn dur="1000"/>
                                        <p:tgtEl>
                                          <p:spTgt spid="20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xEl>
                                              <p:pRg end="4" st="4"/>
                                            </p:txEl>
                                          </p:spTgt>
                                        </p:tgtEl>
                                        <p:attrNameLst>
                                          <p:attrName>style.visibility</p:attrName>
                                        </p:attrNameLst>
                                      </p:cBhvr>
                                      <p:to>
                                        <p:strVal val="visible"/>
                                      </p:to>
                                    </p:set>
                                    <p:animEffect filter="fade" transition="in">
                                      <p:cBhvr>
                                        <p:cTn dur="1000"/>
                                        <p:tgtEl>
                                          <p:spTgt spid="20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xEl>
                                              <p:pRg end="5" st="5"/>
                                            </p:txEl>
                                          </p:spTgt>
                                        </p:tgtEl>
                                        <p:attrNameLst>
                                          <p:attrName>style.visibility</p:attrName>
                                        </p:attrNameLst>
                                      </p:cBhvr>
                                      <p:to>
                                        <p:strVal val="visible"/>
                                      </p:to>
                                    </p:set>
                                    <p:animEffect filter="fade" transition="in">
                                      <p:cBhvr>
                                        <p:cTn dur="1000"/>
                                        <p:tgtEl>
                                          <p:spTgt spid="20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xEl>
                                              <p:pRg end="6" st="6"/>
                                            </p:txEl>
                                          </p:spTgt>
                                        </p:tgtEl>
                                        <p:attrNameLst>
                                          <p:attrName>style.visibility</p:attrName>
                                        </p:attrNameLst>
                                      </p:cBhvr>
                                      <p:to>
                                        <p:strVal val="visible"/>
                                      </p:to>
                                    </p:set>
                                    <p:animEffect filter="fade" transition="in">
                                      <p:cBhvr>
                                        <p:cTn dur="1000"/>
                                        <p:tgtEl>
                                          <p:spTgt spid="20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xEl>
                                              <p:pRg end="7" st="7"/>
                                            </p:txEl>
                                          </p:spTgt>
                                        </p:tgtEl>
                                        <p:attrNameLst>
                                          <p:attrName>style.visibility</p:attrName>
                                        </p:attrNameLst>
                                      </p:cBhvr>
                                      <p:to>
                                        <p:strVal val="visible"/>
                                      </p:to>
                                    </p:set>
                                    <p:animEffect filter="fade" transition="in">
                                      <p:cBhvr>
                                        <p:cTn dur="1000"/>
                                        <p:tgtEl>
                                          <p:spTgt spid="20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xEl>
                                              <p:pRg end="8" st="8"/>
                                            </p:txEl>
                                          </p:spTgt>
                                        </p:tgtEl>
                                        <p:attrNameLst>
                                          <p:attrName>style.visibility</p:attrName>
                                        </p:attrNameLst>
                                      </p:cBhvr>
                                      <p:to>
                                        <p:strVal val="visible"/>
                                      </p:to>
                                    </p:set>
                                    <p:animEffect filter="fade" transition="in">
                                      <p:cBhvr>
                                        <p:cTn dur="1000"/>
                                        <p:tgtEl>
                                          <p:spTgt spid="20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xEl>
                                              <p:pRg end="9" st="9"/>
                                            </p:txEl>
                                          </p:spTgt>
                                        </p:tgtEl>
                                        <p:attrNameLst>
                                          <p:attrName>style.visibility</p:attrName>
                                        </p:attrNameLst>
                                      </p:cBhvr>
                                      <p:to>
                                        <p:strVal val="visible"/>
                                      </p:to>
                                    </p:set>
                                    <p:animEffect filter="fade" transition="in">
                                      <p:cBhvr>
                                        <p:cTn dur="1000"/>
                                        <p:tgtEl>
                                          <p:spTgt spid="205">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xEl>
                                              <p:pRg end="10" st="10"/>
                                            </p:txEl>
                                          </p:spTgt>
                                        </p:tgtEl>
                                        <p:attrNameLst>
                                          <p:attrName>style.visibility</p:attrName>
                                        </p:attrNameLst>
                                      </p:cBhvr>
                                      <p:to>
                                        <p:strVal val="visible"/>
                                      </p:to>
                                    </p:set>
                                    <p:animEffect filter="fade" transition="in">
                                      <p:cBhvr>
                                        <p:cTn dur="1000"/>
                                        <p:tgtEl>
                                          <p:spTgt spid="205">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2"/>
          <p:cNvSpPr txBox="1"/>
          <p:nvPr>
            <p:ph type="title"/>
          </p:nvPr>
        </p:nvSpPr>
        <p:spPr>
          <a:xfrm>
            <a:off x="311700" y="445025"/>
            <a:ext cx="8041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Outline</a:t>
            </a:r>
            <a:endParaRPr/>
          </a:p>
        </p:txBody>
      </p:sp>
      <p:sp>
        <p:nvSpPr>
          <p:cNvPr id="56" name="Google Shape;56;p2"/>
          <p:cNvSpPr txBox="1"/>
          <p:nvPr>
            <p:ph idx="1" type="body"/>
          </p:nvPr>
        </p:nvSpPr>
        <p:spPr>
          <a:xfrm>
            <a:off x="311700" y="1152475"/>
            <a:ext cx="8041500" cy="3416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b="1" lang="en">
                <a:solidFill>
                  <a:schemeClr val="dk1"/>
                </a:solidFill>
              </a:rPr>
              <a:t>A brief history of computation</a:t>
            </a:r>
            <a:endParaRPr b="1">
              <a:solidFill>
                <a:schemeClr val="dk1"/>
              </a:solidFill>
            </a:endParaRPr>
          </a:p>
          <a:p>
            <a:pPr indent="-342900" lvl="0" marL="457200" rtl="0" algn="l">
              <a:spcBef>
                <a:spcPts val="0"/>
              </a:spcBef>
              <a:spcAft>
                <a:spcPts val="0"/>
              </a:spcAft>
              <a:buClr>
                <a:srgbClr val="999999"/>
              </a:buClr>
              <a:buSzPts val="1800"/>
              <a:buChar char="●"/>
            </a:pPr>
            <a:r>
              <a:rPr lang="en">
                <a:solidFill>
                  <a:srgbClr val="999999"/>
                </a:solidFill>
              </a:rPr>
              <a:t>Programming! A Python tutorial</a:t>
            </a:r>
            <a:endParaRPr>
              <a:solidFill>
                <a:srgbClr val="999999"/>
              </a:solidFill>
            </a:endParaRPr>
          </a:p>
          <a:p>
            <a:pPr indent="-342900" lvl="0" marL="457200" rtl="0" algn="l">
              <a:spcBef>
                <a:spcPts val="0"/>
              </a:spcBef>
              <a:spcAft>
                <a:spcPts val="0"/>
              </a:spcAft>
              <a:buClr>
                <a:srgbClr val="999999"/>
              </a:buClr>
              <a:buSzPts val="1800"/>
              <a:buChar char="●"/>
            </a:pPr>
            <a:r>
              <a:rPr lang="en">
                <a:solidFill>
                  <a:srgbClr val="999999"/>
                </a:solidFill>
              </a:rPr>
              <a:t>Algorithms (Let’s make a PB&amp;J)</a:t>
            </a:r>
            <a:endParaRPr b="1">
              <a:solidFill>
                <a:srgbClr val="999999"/>
              </a:solidFill>
            </a:endParaRPr>
          </a:p>
        </p:txBody>
      </p:sp>
      <p:sp>
        <p:nvSpPr>
          <p:cNvPr id="57" name="Google Shape;57;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e16636e6f1_0_33"/>
          <p:cNvSpPr txBox="1"/>
          <p:nvPr>
            <p:ph type="title"/>
          </p:nvPr>
        </p:nvSpPr>
        <p:spPr>
          <a:xfrm>
            <a:off x="311700" y="445025"/>
            <a:ext cx="8041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Outline</a:t>
            </a:r>
            <a:endParaRPr/>
          </a:p>
        </p:txBody>
      </p:sp>
      <p:sp>
        <p:nvSpPr>
          <p:cNvPr id="212" name="Google Shape;212;ge16636e6f1_0_33"/>
          <p:cNvSpPr txBox="1"/>
          <p:nvPr>
            <p:ph idx="1" type="body"/>
          </p:nvPr>
        </p:nvSpPr>
        <p:spPr>
          <a:xfrm>
            <a:off x="311700" y="1152475"/>
            <a:ext cx="80415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C8CCD1"/>
              </a:buClr>
              <a:buSzPts val="1800"/>
              <a:buChar char="●"/>
            </a:pPr>
            <a:r>
              <a:rPr lang="en">
                <a:solidFill>
                  <a:srgbClr val="C8CCD1"/>
                </a:solidFill>
              </a:rPr>
              <a:t>A brief history of computation</a:t>
            </a:r>
            <a:endParaRPr>
              <a:solidFill>
                <a:srgbClr val="C8CCD1"/>
              </a:solidFill>
            </a:endParaRPr>
          </a:p>
          <a:p>
            <a:pPr indent="-342900" lvl="0" marL="457200" rtl="0" algn="l">
              <a:lnSpc>
                <a:spcPct val="115000"/>
              </a:lnSpc>
              <a:spcBef>
                <a:spcPts val="0"/>
              </a:spcBef>
              <a:spcAft>
                <a:spcPts val="0"/>
              </a:spcAft>
              <a:buClr>
                <a:schemeClr val="dk1"/>
              </a:buClr>
              <a:buSzPts val="1800"/>
              <a:buChar char="●"/>
            </a:pPr>
            <a:r>
              <a:rPr b="1" lang="en">
                <a:solidFill>
                  <a:schemeClr val="dk1"/>
                </a:solidFill>
              </a:rPr>
              <a:t>Programming! A </a:t>
            </a:r>
            <a:r>
              <a:rPr b="1" lang="en">
                <a:solidFill>
                  <a:schemeClr val="dk1"/>
                </a:solidFill>
              </a:rPr>
              <a:t>Python tutorial</a:t>
            </a:r>
            <a:endParaRPr>
              <a:solidFill>
                <a:schemeClr val="dk1"/>
              </a:solidFill>
            </a:endParaRPr>
          </a:p>
          <a:p>
            <a:pPr indent="-342900" lvl="0" marL="457200" rtl="0" algn="l">
              <a:lnSpc>
                <a:spcPct val="115000"/>
              </a:lnSpc>
              <a:spcBef>
                <a:spcPts val="0"/>
              </a:spcBef>
              <a:spcAft>
                <a:spcPts val="0"/>
              </a:spcAft>
              <a:buSzPts val="1800"/>
              <a:buChar char="●"/>
            </a:pPr>
            <a:r>
              <a:rPr lang="en"/>
              <a:t>Algorithms </a:t>
            </a:r>
            <a:r>
              <a:rPr lang="en"/>
              <a:t>(Let’s make a PB&amp;J)</a:t>
            </a:r>
            <a:endParaRPr/>
          </a:p>
        </p:txBody>
      </p:sp>
      <p:sp>
        <p:nvSpPr>
          <p:cNvPr id="213" name="Google Shape;213;ge16636e6f1_0_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5"/>
          <p:cNvSpPr txBox="1"/>
          <p:nvPr>
            <p:ph type="title"/>
          </p:nvPr>
        </p:nvSpPr>
        <p:spPr>
          <a:xfrm>
            <a:off x="311700" y="445025"/>
            <a:ext cx="8041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Python</a:t>
            </a:r>
            <a:endParaRPr/>
          </a:p>
        </p:txBody>
      </p:sp>
      <p:sp>
        <p:nvSpPr>
          <p:cNvPr id="219" name="Google Shape;219;p25"/>
          <p:cNvSpPr txBox="1"/>
          <p:nvPr>
            <p:ph idx="1" type="body"/>
          </p:nvPr>
        </p:nvSpPr>
        <p:spPr>
          <a:xfrm>
            <a:off x="311700" y="1192750"/>
            <a:ext cx="8520600" cy="362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t>High-level, interpreted programming language</a:t>
            </a:r>
            <a:endParaRPr/>
          </a:p>
        </p:txBody>
      </p:sp>
      <p:pic>
        <p:nvPicPr>
          <p:cNvPr id="220" name="Google Shape;220;p25"/>
          <p:cNvPicPr preferRelativeResize="0"/>
          <p:nvPr/>
        </p:nvPicPr>
        <p:blipFill rotWithShape="1">
          <a:blip r:embed="rId3">
            <a:alphaModFix/>
          </a:blip>
          <a:srcRect b="0" l="0" r="0" t="0"/>
          <a:stretch/>
        </p:blipFill>
        <p:spPr>
          <a:xfrm>
            <a:off x="311706" y="1752350"/>
            <a:ext cx="3389118" cy="958300"/>
          </a:xfrm>
          <a:prstGeom prst="rect">
            <a:avLst/>
          </a:prstGeom>
          <a:noFill/>
          <a:ln>
            <a:noFill/>
          </a:ln>
        </p:spPr>
      </p:pic>
      <p:sp>
        <p:nvSpPr>
          <p:cNvPr id="221" name="Google Shape;221;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6"/>
          <p:cNvSpPr txBox="1"/>
          <p:nvPr>
            <p:ph type="title"/>
          </p:nvPr>
        </p:nvSpPr>
        <p:spPr>
          <a:xfrm>
            <a:off x="311700" y="445025"/>
            <a:ext cx="8041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Why Python?</a:t>
            </a:r>
            <a:endParaRPr/>
          </a:p>
        </p:txBody>
      </p:sp>
      <p:sp>
        <p:nvSpPr>
          <p:cNvPr id="227" name="Google Shape;227;p26"/>
          <p:cNvSpPr txBox="1"/>
          <p:nvPr>
            <p:ph idx="1" type="body"/>
          </p:nvPr>
        </p:nvSpPr>
        <p:spPr>
          <a:xfrm>
            <a:off x="311700" y="1152475"/>
            <a:ext cx="80415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Python is high-level.</a:t>
            </a:r>
            <a:endParaRPr/>
          </a:p>
        </p:txBody>
      </p:sp>
      <p:pic>
        <p:nvPicPr>
          <p:cNvPr id="228" name="Google Shape;228;p26"/>
          <p:cNvPicPr preferRelativeResize="0"/>
          <p:nvPr/>
        </p:nvPicPr>
        <p:blipFill rotWithShape="1">
          <a:blip r:embed="rId3">
            <a:alphaModFix/>
          </a:blip>
          <a:srcRect b="0" l="0" r="0" t="0"/>
          <a:stretch/>
        </p:blipFill>
        <p:spPr>
          <a:xfrm>
            <a:off x="5694481" y="59425"/>
            <a:ext cx="3389118" cy="958300"/>
          </a:xfrm>
          <a:prstGeom prst="rect">
            <a:avLst/>
          </a:prstGeom>
          <a:noFill/>
          <a:ln>
            <a:noFill/>
          </a:ln>
        </p:spPr>
      </p:pic>
      <p:pic>
        <p:nvPicPr>
          <p:cNvPr id="229" name="Google Shape;229;p26"/>
          <p:cNvPicPr preferRelativeResize="0"/>
          <p:nvPr/>
        </p:nvPicPr>
        <p:blipFill rotWithShape="1">
          <a:blip r:embed="rId4">
            <a:alphaModFix/>
          </a:blip>
          <a:srcRect b="0" l="0" r="0" t="0"/>
          <a:stretch/>
        </p:blipFill>
        <p:spPr>
          <a:xfrm>
            <a:off x="1544350" y="1800526"/>
            <a:ext cx="6055298" cy="2768350"/>
          </a:xfrm>
          <a:prstGeom prst="rect">
            <a:avLst/>
          </a:prstGeom>
          <a:noFill/>
          <a:ln>
            <a:noFill/>
          </a:ln>
        </p:spPr>
      </p:pic>
      <p:sp>
        <p:nvSpPr>
          <p:cNvPr id="230" name="Google Shape;230;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
                                        <p:tgtEl>
                                          <p:spTgt spid="2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7"/>
          <p:cNvSpPr txBox="1"/>
          <p:nvPr>
            <p:ph type="title"/>
          </p:nvPr>
        </p:nvSpPr>
        <p:spPr>
          <a:xfrm>
            <a:off x="311700" y="445025"/>
            <a:ext cx="8041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Why Python?</a:t>
            </a:r>
            <a:endParaRPr/>
          </a:p>
        </p:txBody>
      </p:sp>
      <p:sp>
        <p:nvSpPr>
          <p:cNvPr id="236" name="Google Shape;236;p27"/>
          <p:cNvSpPr txBox="1"/>
          <p:nvPr>
            <p:ph idx="1" type="body"/>
          </p:nvPr>
        </p:nvSpPr>
        <p:spPr>
          <a:xfrm>
            <a:off x="311700" y="1152475"/>
            <a:ext cx="80415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Python is accessible.</a:t>
            </a:r>
            <a:endParaRPr/>
          </a:p>
        </p:txBody>
      </p:sp>
      <p:pic>
        <p:nvPicPr>
          <p:cNvPr id="237" name="Google Shape;237;p27"/>
          <p:cNvPicPr preferRelativeResize="0"/>
          <p:nvPr/>
        </p:nvPicPr>
        <p:blipFill rotWithShape="1">
          <a:blip r:embed="rId3">
            <a:alphaModFix/>
          </a:blip>
          <a:srcRect b="0" l="0" r="0" t="0"/>
          <a:stretch/>
        </p:blipFill>
        <p:spPr>
          <a:xfrm>
            <a:off x="5694481" y="59425"/>
            <a:ext cx="3389118" cy="958300"/>
          </a:xfrm>
          <a:prstGeom prst="rect">
            <a:avLst/>
          </a:prstGeom>
          <a:noFill/>
          <a:ln>
            <a:noFill/>
          </a:ln>
        </p:spPr>
      </p:pic>
      <p:pic>
        <p:nvPicPr>
          <p:cNvPr id="238" name="Google Shape;238;p27"/>
          <p:cNvPicPr preferRelativeResize="0"/>
          <p:nvPr/>
        </p:nvPicPr>
        <p:blipFill rotWithShape="1">
          <a:blip r:embed="rId4">
            <a:alphaModFix/>
          </a:blip>
          <a:srcRect b="0" l="0" r="0" t="0"/>
          <a:stretch/>
        </p:blipFill>
        <p:spPr>
          <a:xfrm>
            <a:off x="5482293" y="1849325"/>
            <a:ext cx="2850984" cy="2387155"/>
          </a:xfrm>
          <a:prstGeom prst="rect">
            <a:avLst/>
          </a:prstGeom>
          <a:noFill/>
          <a:ln>
            <a:noFill/>
          </a:ln>
        </p:spPr>
      </p:pic>
      <p:pic>
        <p:nvPicPr>
          <p:cNvPr id="239" name="Google Shape;239;p27"/>
          <p:cNvPicPr preferRelativeResize="0"/>
          <p:nvPr/>
        </p:nvPicPr>
        <p:blipFill rotWithShape="1">
          <a:blip r:embed="rId5">
            <a:alphaModFix/>
          </a:blip>
          <a:srcRect b="0" l="0" r="64679" t="44514"/>
          <a:stretch/>
        </p:blipFill>
        <p:spPr>
          <a:xfrm>
            <a:off x="310357" y="2380639"/>
            <a:ext cx="2364341" cy="1324527"/>
          </a:xfrm>
          <a:prstGeom prst="rect">
            <a:avLst/>
          </a:prstGeom>
          <a:noFill/>
          <a:ln>
            <a:noFill/>
          </a:ln>
        </p:spPr>
      </p:pic>
      <p:pic>
        <p:nvPicPr>
          <p:cNvPr id="240" name="Google Shape;240;p27"/>
          <p:cNvPicPr preferRelativeResize="0"/>
          <p:nvPr/>
        </p:nvPicPr>
        <p:blipFill rotWithShape="1">
          <a:blip r:embed="rId6">
            <a:alphaModFix/>
          </a:blip>
          <a:srcRect b="0" l="0" r="0" t="0"/>
          <a:stretch/>
        </p:blipFill>
        <p:spPr>
          <a:xfrm>
            <a:off x="3060531" y="1849325"/>
            <a:ext cx="1953104" cy="2387143"/>
          </a:xfrm>
          <a:prstGeom prst="rect">
            <a:avLst/>
          </a:prstGeom>
          <a:noFill/>
          <a:ln>
            <a:noFill/>
          </a:ln>
        </p:spPr>
      </p:pic>
      <p:sp>
        <p:nvSpPr>
          <p:cNvPr id="241" name="Google Shape;241;p27"/>
          <p:cNvSpPr txBox="1"/>
          <p:nvPr/>
        </p:nvSpPr>
        <p:spPr>
          <a:xfrm>
            <a:off x="291900" y="4330142"/>
            <a:ext cx="2364300" cy="28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Interpreter/Terminal</a:t>
            </a:r>
            <a:endParaRPr b="0" i="0" sz="1400" u="none" cap="none" strike="noStrike">
              <a:solidFill>
                <a:srgbClr val="000000"/>
              </a:solidFill>
              <a:latin typeface="Arial"/>
              <a:ea typeface="Arial"/>
              <a:cs typeface="Arial"/>
              <a:sym typeface="Arial"/>
            </a:endParaRPr>
          </a:p>
        </p:txBody>
      </p:sp>
      <p:sp>
        <p:nvSpPr>
          <p:cNvPr id="242" name="Google Shape;242;p27"/>
          <p:cNvSpPr txBox="1"/>
          <p:nvPr/>
        </p:nvSpPr>
        <p:spPr>
          <a:xfrm>
            <a:off x="3060531" y="4330142"/>
            <a:ext cx="1953000" cy="28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IDE</a:t>
            </a:r>
            <a:endParaRPr b="0" i="0" sz="1400" u="none" cap="none" strike="noStrike">
              <a:solidFill>
                <a:srgbClr val="000000"/>
              </a:solidFill>
              <a:latin typeface="Arial"/>
              <a:ea typeface="Arial"/>
              <a:cs typeface="Arial"/>
              <a:sym typeface="Arial"/>
            </a:endParaRPr>
          </a:p>
        </p:txBody>
      </p:sp>
      <p:sp>
        <p:nvSpPr>
          <p:cNvPr id="243" name="Google Shape;243;p27"/>
          <p:cNvSpPr txBox="1"/>
          <p:nvPr/>
        </p:nvSpPr>
        <p:spPr>
          <a:xfrm>
            <a:off x="5482293" y="4330142"/>
            <a:ext cx="2851200" cy="28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Jupyter Notebook</a:t>
            </a:r>
            <a:endParaRPr b="0" i="0" sz="1400" u="none" cap="none" strike="noStrike">
              <a:solidFill>
                <a:srgbClr val="000000"/>
              </a:solidFill>
              <a:latin typeface="Arial"/>
              <a:ea typeface="Arial"/>
              <a:cs typeface="Arial"/>
              <a:sym typeface="Arial"/>
            </a:endParaRPr>
          </a:p>
        </p:txBody>
      </p:sp>
      <p:pic>
        <p:nvPicPr>
          <p:cNvPr id="244" name="Google Shape;244;p27"/>
          <p:cNvPicPr preferRelativeResize="0"/>
          <p:nvPr/>
        </p:nvPicPr>
        <p:blipFill rotWithShape="1">
          <a:blip r:embed="rId5">
            <a:alphaModFix/>
          </a:blip>
          <a:srcRect b="77636" l="0" r="64679" t="0"/>
          <a:stretch/>
        </p:blipFill>
        <p:spPr>
          <a:xfrm>
            <a:off x="311700" y="1849325"/>
            <a:ext cx="2536326" cy="572700"/>
          </a:xfrm>
          <a:prstGeom prst="rect">
            <a:avLst/>
          </a:prstGeom>
          <a:noFill/>
          <a:ln>
            <a:noFill/>
          </a:ln>
        </p:spPr>
      </p:pic>
      <p:sp>
        <p:nvSpPr>
          <p:cNvPr id="245" name="Google Shape;24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
                                        <p:tgtEl>
                                          <p:spTgt spid="239"/>
                                        </p:tgtEl>
                                      </p:cBhvr>
                                    </p:animEffect>
                                  </p:childTnLst>
                                </p:cTn>
                              </p:par>
                              <p:par>
                                <p:cTn fill="hold" nodeType="with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
                                        <p:tgtEl>
                                          <p:spTgt spid="241"/>
                                        </p:tgtEl>
                                      </p:cBhvr>
                                    </p:animEffect>
                                  </p:childTnLst>
                                </p:cTn>
                              </p:par>
                              <p:par>
                                <p:cTn fill="hold" nodeType="with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
                                        <p:tgtEl>
                                          <p:spTgt spid="2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
                                        <p:tgtEl>
                                          <p:spTgt spid="240"/>
                                        </p:tgtEl>
                                      </p:cBhvr>
                                    </p:animEffect>
                                  </p:childTnLst>
                                </p:cTn>
                              </p:par>
                              <p:par>
                                <p:cTn fill="hold" nodeType="with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
                                        <p:tgtEl>
                                          <p:spTgt spid="2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
                                        <p:tgtEl>
                                          <p:spTgt spid="238"/>
                                        </p:tgtEl>
                                      </p:cBhvr>
                                    </p:animEffect>
                                  </p:childTnLst>
                                </p:cTn>
                              </p:par>
                              <p:par>
                                <p:cTn fill="hold" nodeType="with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
                                        <p:tgtEl>
                                          <p:spTgt spid="2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8"/>
          <p:cNvSpPr txBox="1"/>
          <p:nvPr>
            <p:ph type="title"/>
          </p:nvPr>
        </p:nvSpPr>
        <p:spPr>
          <a:xfrm>
            <a:off x="311700" y="445025"/>
            <a:ext cx="8041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Why Python?</a:t>
            </a:r>
            <a:endParaRPr/>
          </a:p>
        </p:txBody>
      </p:sp>
      <p:sp>
        <p:nvSpPr>
          <p:cNvPr id="251" name="Google Shape;251;p28"/>
          <p:cNvSpPr txBox="1"/>
          <p:nvPr>
            <p:ph idx="1" type="body"/>
          </p:nvPr>
        </p:nvSpPr>
        <p:spPr>
          <a:xfrm>
            <a:off x="311700" y="106722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Python has many many awesome packages.</a:t>
            </a:r>
            <a:endParaRPr/>
          </a:p>
        </p:txBody>
      </p:sp>
      <p:pic>
        <p:nvPicPr>
          <p:cNvPr id="252" name="Google Shape;252;p28"/>
          <p:cNvPicPr preferRelativeResize="0"/>
          <p:nvPr/>
        </p:nvPicPr>
        <p:blipFill rotWithShape="1">
          <a:blip r:embed="rId3">
            <a:alphaModFix/>
          </a:blip>
          <a:srcRect b="0" l="0" r="0" t="0"/>
          <a:stretch/>
        </p:blipFill>
        <p:spPr>
          <a:xfrm>
            <a:off x="5694481" y="59425"/>
            <a:ext cx="3389118" cy="958300"/>
          </a:xfrm>
          <a:prstGeom prst="rect">
            <a:avLst/>
          </a:prstGeom>
          <a:noFill/>
          <a:ln>
            <a:noFill/>
          </a:ln>
        </p:spPr>
      </p:pic>
      <p:pic>
        <p:nvPicPr>
          <p:cNvPr id="253" name="Google Shape;253;p28"/>
          <p:cNvPicPr preferRelativeResize="0"/>
          <p:nvPr/>
        </p:nvPicPr>
        <p:blipFill rotWithShape="1">
          <a:blip r:embed="rId4">
            <a:alphaModFix/>
          </a:blip>
          <a:srcRect b="0" l="0" r="0" t="0"/>
          <a:stretch/>
        </p:blipFill>
        <p:spPr>
          <a:xfrm>
            <a:off x="351981" y="2484017"/>
            <a:ext cx="1705968" cy="1453237"/>
          </a:xfrm>
          <a:prstGeom prst="rect">
            <a:avLst/>
          </a:prstGeom>
          <a:noFill/>
          <a:ln>
            <a:noFill/>
          </a:ln>
        </p:spPr>
      </p:pic>
      <p:pic>
        <p:nvPicPr>
          <p:cNvPr id="254" name="Google Shape;254;p28"/>
          <p:cNvPicPr preferRelativeResize="0"/>
          <p:nvPr/>
        </p:nvPicPr>
        <p:blipFill rotWithShape="1">
          <a:blip r:embed="rId5">
            <a:alphaModFix/>
          </a:blip>
          <a:srcRect b="0" l="0" r="0" t="0"/>
          <a:stretch/>
        </p:blipFill>
        <p:spPr>
          <a:xfrm>
            <a:off x="351975" y="1689278"/>
            <a:ext cx="1705967" cy="597087"/>
          </a:xfrm>
          <a:prstGeom prst="rect">
            <a:avLst/>
          </a:prstGeom>
          <a:noFill/>
          <a:ln>
            <a:noFill/>
          </a:ln>
        </p:spPr>
      </p:pic>
      <p:pic>
        <p:nvPicPr>
          <p:cNvPr id="255" name="Google Shape;255;p28"/>
          <p:cNvPicPr preferRelativeResize="0"/>
          <p:nvPr/>
        </p:nvPicPr>
        <p:blipFill rotWithShape="1">
          <a:blip r:embed="rId6">
            <a:alphaModFix/>
          </a:blip>
          <a:srcRect b="0" l="0" r="0" t="0"/>
          <a:stretch/>
        </p:blipFill>
        <p:spPr>
          <a:xfrm>
            <a:off x="2388891" y="1689281"/>
            <a:ext cx="1720626" cy="597087"/>
          </a:xfrm>
          <a:prstGeom prst="rect">
            <a:avLst/>
          </a:prstGeom>
          <a:noFill/>
          <a:ln>
            <a:noFill/>
          </a:ln>
        </p:spPr>
      </p:pic>
      <p:pic>
        <p:nvPicPr>
          <p:cNvPr id="256" name="Google Shape;256;p28"/>
          <p:cNvPicPr preferRelativeResize="0"/>
          <p:nvPr/>
        </p:nvPicPr>
        <p:blipFill rotWithShape="1">
          <a:blip r:embed="rId7">
            <a:alphaModFix/>
          </a:blip>
          <a:srcRect b="0" l="0" r="0" t="0"/>
          <a:stretch/>
        </p:blipFill>
        <p:spPr>
          <a:xfrm>
            <a:off x="2388890" y="2514472"/>
            <a:ext cx="2700355" cy="661670"/>
          </a:xfrm>
          <a:prstGeom prst="rect">
            <a:avLst/>
          </a:prstGeom>
          <a:noFill/>
          <a:ln>
            <a:noFill/>
          </a:ln>
        </p:spPr>
      </p:pic>
      <p:pic>
        <p:nvPicPr>
          <p:cNvPr id="257" name="Google Shape;257;p28"/>
          <p:cNvPicPr preferRelativeResize="0"/>
          <p:nvPr/>
        </p:nvPicPr>
        <p:blipFill rotWithShape="1">
          <a:blip r:embed="rId8">
            <a:alphaModFix/>
          </a:blip>
          <a:srcRect b="0" l="0" r="0" t="0"/>
          <a:stretch/>
        </p:blipFill>
        <p:spPr>
          <a:xfrm>
            <a:off x="2888283" y="3328125"/>
            <a:ext cx="2700355" cy="538998"/>
          </a:xfrm>
          <a:prstGeom prst="rect">
            <a:avLst/>
          </a:prstGeom>
          <a:noFill/>
          <a:ln>
            <a:noFill/>
          </a:ln>
        </p:spPr>
      </p:pic>
      <p:pic>
        <p:nvPicPr>
          <p:cNvPr id="258" name="Google Shape;258;p28"/>
          <p:cNvPicPr preferRelativeResize="0"/>
          <p:nvPr/>
        </p:nvPicPr>
        <p:blipFill rotWithShape="1">
          <a:blip r:embed="rId9">
            <a:alphaModFix/>
          </a:blip>
          <a:srcRect b="0" l="0" r="0" t="0"/>
          <a:stretch/>
        </p:blipFill>
        <p:spPr>
          <a:xfrm>
            <a:off x="4440473" y="1611946"/>
            <a:ext cx="2221148" cy="791595"/>
          </a:xfrm>
          <a:prstGeom prst="rect">
            <a:avLst/>
          </a:prstGeom>
          <a:noFill/>
          <a:ln>
            <a:noFill/>
          </a:ln>
        </p:spPr>
      </p:pic>
      <p:pic>
        <p:nvPicPr>
          <p:cNvPr id="259" name="Google Shape;259;p28"/>
          <p:cNvPicPr preferRelativeResize="0"/>
          <p:nvPr/>
        </p:nvPicPr>
        <p:blipFill rotWithShape="1">
          <a:blip r:embed="rId10">
            <a:alphaModFix/>
          </a:blip>
          <a:srcRect b="0" l="0" r="0" t="0"/>
          <a:stretch/>
        </p:blipFill>
        <p:spPr>
          <a:xfrm>
            <a:off x="5841648" y="4019101"/>
            <a:ext cx="2320387" cy="791596"/>
          </a:xfrm>
          <a:prstGeom prst="rect">
            <a:avLst/>
          </a:prstGeom>
          <a:noFill/>
          <a:ln>
            <a:noFill/>
          </a:ln>
        </p:spPr>
      </p:pic>
      <p:pic>
        <p:nvPicPr>
          <p:cNvPr id="260" name="Google Shape;260;p28"/>
          <p:cNvPicPr preferRelativeResize="0"/>
          <p:nvPr/>
        </p:nvPicPr>
        <p:blipFill rotWithShape="1">
          <a:blip r:embed="rId11">
            <a:alphaModFix/>
          </a:blip>
          <a:srcRect b="0" l="0" r="0" t="0"/>
          <a:stretch/>
        </p:blipFill>
        <p:spPr>
          <a:xfrm>
            <a:off x="442160" y="4019105"/>
            <a:ext cx="4329010" cy="791595"/>
          </a:xfrm>
          <a:prstGeom prst="rect">
            <a:avLst/>
          </a:prstGeom>
          <a:noFill/>
          <a:ln>
            <a:noFill/>
          </a:ln>
        </p:spPr>
      </p:pic>
      <p:pic>
        <p:nvPicPr>
          <p:cNvPr id="261" name="Google Shape;261;p28"/>
          <p:cNvPicPr preferRelativeResize="0"/>
          <p:nvPr/>
        </p:nvPicPr>
        <p:blipFill rotWithShape="1">
          <a:blip r:embed="rId12">
            <a:alphaModFix/>
          </a:blip>
          <a:srcRect b="0" l="0" r="0" t="0"/>
          <a:stretch/>
        </p:blipFill>
        <p:spPr>
          <a:xfrm>
            <a:off x="6172320" y="1572125"/>
            <a:ext cx="2221155" cy="831414"/>
          </a:xfrm>
          <a:prstGeom prst="rect">
            <a:avLst/>
          </a:prstGeom>
          <a:noFill/>
          <a:ln>
            <a:noFill/>
          </a:ln>
        </p:spPr>
      </p:pic>
      <p:pic>
        <p:nvPicPr>
          <p:cNvPr id="262" name="Google Shape;262;p28"/>
          <p:cNvPicPr preferRelativeResize="0"/>
          <p:nvPr/>
        </p:nvPicPr>
        <p:blipFill rotWithShape="1">
          <a:blip r:embed="rId13">
            <a:alphaModFix/>
          </a:blip>
          <a:srcRect b="0" l="0" r="0" t="0"/>
          <a:stretch/>
        </p:blipFill>
        <p:spPr>
          <a:xfrm>
            <a:off x="5420199" y="2546763"/>
            <a:ext cx="2866005" cy="597087"/>
          </a:xfrm>
          <a:prstGeom prst="rect">
            <a:avLst/>
          </a:prstGeom>
          <a:noFill/>
          <a:ln>
            <a:noFill/>
          </a:ln>
        </p:spPr>
      </p:pic>
      <p:pic>
        <p:nvPicPr>
          <p:cNvPr id="263" name="Google Shape;263;p28"/>
          <p:cNvPicPr preferRelativeResize="0"/>
          <p:nvPr/>
        </p:nvPicPr>
        <p:blipFill rotWithShape="1">
          <a:blip r:embed="rId14">
            <a:alphaModFix/>
          </a:blip>
          <a:srcRect b="0" l="0" r="0" t="0"/>
          <a:stretch/>
        </p:blipFill>
        <p:spPr>
          <a:xfrm>
            <a:off x="6273022" y="3231193"/>
            <a:ext cx="1796429" cy="700562"/>
          </a:xfrm>
          <a:prstGeom prst="rect">
            <a:avLst/>
          </a:prstGeom>
          <a:noFill/>
          <a:ln>
            <a:noFill/>
          </a:ln>
        </p:spPr>
      </p:pic>
      <p:sp>
        <p:nvSpPr>
          <p:cNvPr id="264" name="Google Shape;264;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par>
                                <p:cTn fill="hold" nodeType="with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par>
                                <p:cTn fill="hold" nodeType="with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par>
                                <p:cTn fill="hold" nodeType="with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par>
                                <p:cTn fill="hold" nodeType="with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par>
                                <p:cTn fill="hold" nodeType="with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par>
                                <p:cTn fill="hold" nodeType="with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par>
                                <p:cTn fill="hold" nodeType="with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par>
                                <p:cTn fill="hold" nodeType="with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par>
                                <p:cTn fill="hold" nodeType="with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par>
                                <p:cTn fill="hold" nodeType="with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0"/>
          <p:cNvSpPr txBox="1"/>
          <p:nvPr>
            <p:ph type="title"/>
          </p:nvPr>
        </p:nvSpPr>
        <p:spPr>
          <a:xfrm>
            <a:off x="311700" y="445025"/>
            <a:ext cx="8041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Setup Colab!</a:t>
            </a:r>
            <a:endParaRPr/>
          </a:p>
        </p:txBody>
      </p:sp>
      <p:sp>
        <p:nvSpPr>
          <p:cNvPr id="270" name="Google Shape;270;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1"/>
          <p:cNvSpPr txBox="1"/>
          <p:nvPr>
            <p:ph type="title"/>
          </p:nvPr>
        </p:nvSpPr>
        <p:spPr>
          <a:xfrm>
            <a:off x="311700" y="445025"/>
            <a:ext cx="8041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Types of Variables</a:t>
            </a:r>
            <a:endParaRPr/>
          </a:p>
        </p:txBody>
      </p:sp>
      <p:sp>
        <p:nvSpPr>
          <p:cNvPr id="276" name="Google Shape;276;p31"/>
          <p:cNvSpPr txBox="1"/>
          <p:nvPr>
            <p:ph idx="1" type="body"/>
          </p:nvPr>
        </p:nvSpPr>
        <p:spPr>
          <a:xfrm>
            <a:off x="311700" y="1152475"/>
            <a:ext cx="80415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Integers	(e.g. 0, 1, 94305)</a:t>
            </a:r>
            <a:endParaRPr/>
          </a:p>
          <a:p>
            <a:pPr indent="-342900" lvl="0" marL="457200" rtl="0" algn="l">
              <a:lnSpc>
                <a:spcPct val="115000"/>
              </a:lnSpc>
              <a:spcBef>
                <a:spcPts val="0"/>
              </a:spcBef>
              <a:spcAft>
                <a:spcPts val="0"/>
              </a:spcAft>
              <a:buSzPts val="1800"/>
              <a:buChar char="●"/>
            </a:pPr>
            <a:r>
              <a:rPr lang="en"/>
              <a:t>Floats (e.g. 0.1, 3.1415926)</a:t>
            </a:r>
            <a:endParaRPr/>
          </a:p>
          <a:p>
            <a:pPr indent="-342900" lvl="0" marL="457200" rtl="0" algn="l">
              <a:lnSpc>
                <a:spcPct val="115000"/>
              </a:lnSpc>
              <a:spcBef>
                <a:spcPts val="0"/>
              </a:spcBef>
              <a:spcAft>
                <a:spcPts val="0"/>
              </a:spcAft>
              <a:buSzPts val="1800"/>
              <a:buChar char="●"/>
            </a:pPr>
            <a:r>
              <a:rPr lang="en"/>
              <a:t>Booleans (True, False, or None)</a:t>
            </a:r>
            <a:endParaRPr/>
          </a:p>
          <a:p>
            <a:pPr indent="-342900" lvl="0" marL="457200" rtl="0" algn="l">
              <a:lnSpc>
                <a:spcPct val="115000"/>
              </a:lnSpc>
              <a:spcBef>
                <a:spcPts val="0"/>
              </a:spcBef>
              <a:spcAft>
                <a:spcPts val="0"/>
              </a:spcAft>
              <a:buSzPts val="1800"/>
              <a:buChar char="●"/>
            </a:pPr>
            <a:r>
              <a:rPr lang="en"/>
              <a:t>Strings (e.g. ‘Hello World!’)</a:t>
            </a:r>
            <a:endParaRPr/>
          </a:p>
        </p:txBody>
      </p:sp>
      <p:sp>
        <p:nvSpPr>
          <p:cNvPr id="277" name="Google Shape;277;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0" st="0"/>
                                            </p:txEl>
                                          </p:spTgt>
                                        </p:tgtEl>
                                        <p:attrNameLst>
                                          <p:attrName>style.visibility</p:attrName>
                                        </p:attrNameLst>
                                      </p:cBhvr>
                                      <p:to>
                                        <p:strVal val="visible"/>
                                      </p:to>
                                    </p:set>
                                    <p:animEffect filter="fade" transition="in">
                                      <p:cBhvr>
                                        <p:cTn dur="1000"/>
                                        <p:tgtEl>
                                          <p:spTgt spid="2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1" st="1"/>
                                            </p:txEl>
                                          </p:spTgt>
                                        </p:tgtEl>
                                        <p:attrNameLst>
                                          <p:attrName>style.visibility</p:attrName>
                                        </p:attrNameLst>
                                      </p:cBhvr>
                                      <p:to>
                                        <p:strVal val="visible"/>
                                      </p:to>
                                    </p:set>
                                    <p:animEffect filter="fade" transition="in">
                                      <p:cBhvr>
                                        <p:cTn dur="1000"/>
                                        <p:tgtEl>
                                          <p:spTgt spid="27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2" st="2"/>
                                            </p:txEl>
                                          </p:spTgt>
                                        </p:tgtEl>
                                        <p:attrNameLst>
                                          <p:attrName>style.visibility</p:attrName>
                                        </p:attrNameLst>
                                      </p:cBhvr>
                                      <p:to>
                                        <p:strVal val="visible"/>
                                      </p:to>
                                    </p:set>
                                    <p:animEffect filter="fade" transition="in">
                                      <p:cBhvr>
                                        <p:cTn dur="1000"/>
                                        <p:tgtEl>
                                          <p:spTgt spid="27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3" st="3"/>
                                            </p:txEl>
                                          </p:spTgt>
                                        </p:tgtEl>
                                        <p:attrNameLst>
                                          <p:attrName>style.visibility</p:attrName>
                                        </p:attrNameLst>
                                      </p:cBhvr>
                                      <p:to>
                                        <p:strVal val="visible"/>
                                      </p:to>
                                    </p:set>
                                    <p:animEffect filter="fade" transition="in">
                                      <p:cBhvr>
                                        <p:cTn dur="1000"/>
                                        <p:tgtEl>
                                          <p:spTgt spid="27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2"/>
          <p:cNvSpPr txBox="1"/>
          <p:nvPr>
            <p:ph type="title"/>
          </p:nvPr>
        </p:nvSpPr>
        <p:spPr>
          <a:xfrm>
            <a:off x="311700" y="445025"/>
            <a:ext cx="8041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Operators</a:t>
            </a:r>
            <a:endParaRPr/>
          </a:p>
        </p:txBody>
      </p:sp>
      <p:sp>
        <p:nvSpPr>
          <p:cNvPr id="283" name="Google Shape;283;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284" name="Google Shape;284;p32"/>
          <p:cNvPicPr preferRelativeResize="0"/>
          <p:nvPr/>
        </p:nvPicPr>
        <p:blipFill rotWithShape="1">
          <a:blip r:embed="rId3">
            <a:alphaModFix/>
          </a:blip>
          <a:srcRect b="23628" l="0" r="0" t="0"/>
          <a:stretch/>
        </p:blipFill>
        <p:spPr>
          <a:xfrm>
            <a:off x="1503712" y="1080225"/>
            <a:ext cx="5657475" cy="3706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3"/>
          <p:cNvSpPr txBox="1"/>
          <p:nvPr>
            <p:ph type="title"/>
          </p:nvPr>
        </p:nvSpPr>
        <p:spPr>
          <a:xfrm>
            <a:off x="311700" y="445025"/>
            <a:ext cx="8041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Operators</a:t>
            </a:r>
            <a:endParaRPr/>
          </a:p>
        </p:txBody>
      </p:sp>
      <p:sp>
        <p:nvSpPr>
          <p:cNvPr id="290" name="Google Shape;290;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291" name="Google Shape;291;p33"/>
          <p:cNvPicPr preferRelativeResize="0"/>
          <p:nvPr/>
        </p:nvPicPr>
        <p:blipFill rotWithShape="1">
          <a:blip r:embed="rId3">
            <a:alphaModFix/>
          </a:blip>
          <a:srcRect b="0" l="0" r="0" t="0"/>
          <a:stretch/>
        </p:blipFill>
        <p:spPr>
          <a:xfrm>
            <a:off x="1529841" y="1017725"/>
            <a:ext cx="5605234" cy="39685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4"/>
          <p:cNvSpPr txBox="1"/>
          <p:nvPr>
            <p:ph type="title"/>
          </p:nvPr>
        </p:nvSpPr>
        <p:spPr>
          <a:xfrm>
            <a:off x="311700" y="445025"/>
            <a:ext cx="8041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Operators</a:t>
            </a:r>
            <a:endParaRPr/>
          </a:p>
        </p:txBody>
      </p:sp>
      <p:sp>
        <p:nvSpPr>
          <p:cNvPr id="297" name="Google Shape;297;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298" name="Google Shape;298;p34"/>
          <p:cNvPicPr preferRelativeResize="0"/>
          <p:nvPr/>
        </p:nvPicPr>
        <p:blipFill rotWithShape="1">
          <a:blip r:embed="rId3">
            <a:alphaModFix/>
          </a:blip>
          <a:srcRect b="0" l="0" r="0" t="0"/>
          <a:stretch/>
        </p:blipFill>
        <p:spPr>
          <a:xfrm>
            <a:off x="1701225" y="1629275"/>
            <a:ext cx="5741549" cy="2358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4"/>
          <p:cNvSpPr txBox="1"/>
          <p:nvPr>
            <p:ph type="title"/>
          </p:nvPr>
        </p:nvSpPr>
        <p:spPr>
          <a:xfrm>
            <a:off x="311700" y="445025"/>
            <a:ext cx="8041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What is a computer?</a:t>
            </a:r>
            <a:endParaRPr/>
          </a:p>
        </p:txBody>
      </p:sp>
      <p:sp>
        <p:nvSpPr>
          <p:cNvPr id="63" name="Google Shape;63;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64" name="Google Shape;64;p4"/>
          <p:cNvSpPr txBox="1"/>
          <p:nvPr/>
        </p:nvSpPr>
        <p:spPr>
          <a:xfrm>
            <a:off x="677575" y="1820050"/>
            <a:ext cx="45369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unito"/>
                <a:ea typeface="Nunito"/>
                <a:cs typeface="Nunito"/>
                <a:sym typeface="Nunito"/>
              </a:rPr>
              <a:t>Computation</a:t>
            </a:r>
            <a:r>
              <a:rPr lang="en">
                <a:latin typeface="Nunito"/>
                <a:ea typeface="Nunito"/>
                <a:cs typeface="Nunito"/>
                <a:sym typeface="Nunito"/>
              </a:rPr>
              <a:t> is the process of </a:t>
            </a:r>
            <a:r>
              <a:rPr lang="en">
                <a:latin typeface="Nunito"/>
                <a:ea typeface="Nunito"/>
                <a:cs typeface="Nunito"/>
                <a:sym typeface="Nunito"/>
              </a:rPr>
              <a:t>performing mathematical operations</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A </a:t>
            </a:r>
            <a:r>
              <a:rPr b="1" lang="en">
                <a:latin typeface="Nunito"/>
                <a:ea typeface="Nunito"/>
                <a:cs typeface="Nunito"/>
                <a:sym typeface="Nunito"/>
              </a:rPr>
              <a:t>Computer </a:t>
            </a:r>
            <a:r>
              <a:rPr lang="en">
                <a:latin typeface="Nunito"/>
                <a:ea typeface="Nunito"/>
                <a:cs typeface="Nunito"/>
                <a:sym typeface="Nunito"/>
              </a:rPr>
              <a:t>is any machine that computes</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A </a:t>
            </a:r>
            <a:r>
              <a:rPr b="1" lang="en">
                <a:latin typeface="Nunito"/>
                <a:ea typeface="Nunito"/>
                <a:cs typeface="Nunito"/>
                <a:sym typeface="Nunito"/>
              </a:rPr>
              <a:t>Program </a:t>
            </a:r>
            <a:r>
              <a:rPr lang="en">
                <a:latin typeface="Nunito"/>
                <a:ea typeface="Nunito"/>
                <a:cs typeface="Nunito"/>
                <a:sym typeface="Nunito"/>
              </a:rPr>
              <a:t>is a set of instructions that a computer runs</a:t>
            </a:r>
            <a:endParaRPr>
              <a:latin typeface="Nunito"/>
              <a:ea typeface="Nunito"/>
              <a:cs typeface="Nunito"/>
              <a:sym typeface="Nunito"/>
            </a:endParaRPr>
          </a:p>
        </p:txBody>
      </p:sp>
      <p:pic>
        <p:nvPicPr>
          <p:cNvPr id="65" name="Google Shape;65;p4"/>
          <p:cNvPicPr preferRelativeResize="0"/>
          <p:nvPr/>
        </p:nvPicPr>
        <p:blipFill>
          <a:blip r:embed="rId3">
            <a:alphaModFix/>
          </a:blip>
          <a:stretch>
            <a:fillRect/>
          </a:stretch>
        </p:blipFill>
        <p:spPr>
          <a:xfrm>
            <a:off x="4980925" y="1482200"/>
            <a:ext cx="3019425" cy="1514475"/>
          </a:xfrm>
          <a:prstGeom prst="rect">
            <a:avLst/>
          </a:prstGeom>
          <a:noFill/>
          <a:ln>
            <a:noFill/>
          </a:ln>
        </p:spPr>
      </p:pic>
      <p:pic>
        <p:nvPicPr>
          <p:cNvPr id="66" name="Google Shape;66;p4"/>
          <p:cNvPicPr preferRelativeResize="0"/>
          <p:nvPr/>
        </p:nvPicPr>
        <p:blipFill>
          <a:blip r:embed="rId4">
            <a:alphaModFix/>
          </a:blip>
          <a:stretch>
            <a:fillRect/>
          </a:stretch>
        </p:blipFill>
        <p:spPr>
          <a:xfrm>
            <a:off x="4309650" y="3461170"/>
            <a:ext cx="4273075" cy="1595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
                                            <p:txEl>
                                              <p:pRg end="0" st="0"/>
                                            </p:txEl>
                                          </p:spTgt>
                                        </p:tgtEl>
                                        <p:attrNameLst>
                                          <p:attrName>style.visibility</p:attrName>
                                        </p:attrNameLst>
                                      </p:cBhvr>
                                      <p:to>
                                        <p:strVal val="visible"/>
                                      </p:to>
                                    </p:set>
                                    <p:animEffect filter="fade" transition="in">
                                      <p:cBhvr>
                                        <p:cTn dur="1000"/>
                                        <p:tgtEl>
                                          <p:spTgt spid="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
                                            <p:txEl>
                                              <p:pRg end="1" st="1"/>
                                            </p:txEl>
                                          </p:spTgt>
                                        </p:tgtEl>
                                        <p:attrNameLst>
                                          <p:attrName>style.visibility</p:attrName>
                                        </p:attrNameLst>
                                      </p:cBhvr>
                                      <p:to>
                                        <p:strVal val="visible"/>
                                      </p:to>
                                    </p:set>
                                    <p:animEffect filter="fade" transition="in">
                                      <p:cBhvr>
                                        <p:cTn dur="1000"/>
                                        <p:tgtEl>
                                          <p:spTgt spid="6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
                                            <p:txEl>
                                              <p:pRg end="2" st="2"/>
                                            </p:txEl>
                                          </p:spTgt>
                                        </p:tgtEl>
                                        <p:attrNameLst>
                                          <p:attrName>style.visibility</p:attrName>
                                        </p:attrNameLst>
                                      </p:cBhvr>
                                      <p:to>
                                        <p:strVal val="visible"/>
                                      </p:to>
                                    </p:set>
                                    <p:animEffect filter="fade" transition="in">
                                      <p:cBhvr>
                                        <p:cTn dur="1000"/>
                                        <p:tgtEl>
                                          <p:spTgt spid="6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
                                            <p:txEl>
                                              <p:pRg end="3" st="3"/>
                                            </p:txEl>
                                          </p:spTgt>
                                        </p:tgtEl>
                                        <p:attrNameLst>
                                          <p:attrName>style.visibility</p:attrName>
                                        </p:attrNameLst>
                                      </p:cBhvr>
                                      <p:to>
                                        <p:strVal val="visible"/>
                                      </p:to>
                                    </p:set>
                                    <p:animEffect filter="fade" transition="in">
                                      <p:cBhvr>
                                        <p:cTn dur="1000"/>
                                        <p:tgtEl>
                                          <p:spTgt spid="6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
                                            <p:txEl>
                                              <p:pRg end="4" st="4"/>
                                            </p:txEl>
                                          </p:spTgt>
                                        </p:tgtEl>
                                        <p:attrNameLst>
                                          <p:attrName>style.visibility</p:attrName>
                                        </p:attrNameLst>
                                      </p:cBhvr>
                                      <p:to>
                                        <p:strVal val="visible"/>
                                      </p:to>
                                    </p:set>
                                    <p:animEffect filter="fade" transition="in">
                                      <p:cBhvr>
                                        <p:cTn dur="1000"/>
                                        <p:tgtEl>
                                          <p:spTgt spid="6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
                                        </p:tgtEl>
                                        <p:attrNameLst>
                                          <p:attrName>style.visibility</p:attrName>
                                        </p:attrNameLst>
                                      </p:cBhvr>
                                      <p:to>
                                        <p:strVal val="visible"/>
                                      </p:to>
                                    </p:set>
                                    <p:animEffect filter="fade" transition="in">
                                      <p:cBhvr>
                                        <p:cTn dur="1000"/>
                                        <p:tgtEl>
                                          <p:spTgt spid="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
                                        </p:tgtEl>
                                        <p:attrNameLst>
                                          <p:attrName>style.visibility</p:attrName>
                                        </p:attrNameLst>
                                      </p:cBhvr>
                                      <p:to>
                                        <p:strVal val="visible"/>
                                      </p:to>
                                    </p:set>
                                    <p:animEffect filter="fade" transition="in">
                                      <p:cBhvr>
                                        <p:cTn dur="1000"/>
                                        <p:tgtEl>
                                          <p:spTgt spid="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5"/>
          <p:cNvSpPr txBox="1"/>
          <p:nvPr>
            <p:ph type="title"/>
          </p:nvPr>
        </p:nvSpPr>
        <p:spPr>
          <a:xfrm>
            <a:off x="311700" y="445025"/>
            <a:ext cx="8041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Operators</a:t>
            </a:r>
            <a:endParaRPr/>
          </a:p>
        </p:txBody>
      </p:sp>
      <p:sp>
        <p:nvSpPr>
          <p:cNvPr id="304" name="Google Shape;304;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305" name="Google Shape;305;p35"/>
          <p:cNvPicPr preferRelativeResize="0"/>
          <p:nvPr/>
        </p:nvPicPr>
        <p:blipFill rotWithShape="1">
          <a:blip r:embed="rId3">
            <a:alphaModFix/>
          </a:blip>
          <a:srcRect b="0" l="0" r="0" t="0"/>
          <a:stretch/>
        </p:blipFill>
        <p:spPr>
          <a:xfrm>
            <a:off x="1948288" y="1017725"/>
            <a:ext cx="4768323" cy="38209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6"/>
          <p:cNvSpPr txBox="1"/>
          <p:nvPr>
            <p:ph type="title"/>
          </p:nvPr>
        </p:nvSpPr>
        <p:spPr>
          <a:xfrm>
            <a:off x="311700" y="445025"/>
            <a:ext cx="8041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Each line is a statement</a:t>
            </a:r>
            <a:endParaRPr/>
          </a:p>
        </p:txBody>
      </p:sp>
      <p:pic>
        <p:nvPicPr>
          <p:cNvPr id="311" name="Google Shape;311;p36"/>
          <p:cNvPicPr preferRelativeResize="0"/>
          <p:nvPr/>
        </p:nvPicPr>
        <p:blipFill rotWithShape="1">
          <a:blip r:embed="rId3">
            <a:alphaModFix/>
          </a:blip>
          <a:srcRect b="0" l="0" r="0" t="0"/>
          <a:stretch/>
        </p:blipFill>
        <p:spPr>
          <a:xfrm>
            <a:off x="311700" y="3197939"/>
            <a:ext cx="8041500" cy="1323497"/>
          </a:xfrm>
          <a:prstGeom prst="rect">
            <a:avLst/>
          </a:prstGeom>
          <a:noFill/>
          <a:ln>
            <a:noFill/>
          </a:ln>
        </p:spPr>
      </p:pic>
      <p:pic>
        <p:nvPicPr>
          <p:cNvPr id="312" name="Google Shape;312;p36"/>
          <p:cNvPicPr preferRelativeResize="0"/>
          <p:nvPr/>
        </p:nvPicPr>
        <p:blipFill rotWithShape="1">
          <a:blip r:embed="rId4">
            <a:alphaModFix/>
          </a:blip>
          <a:srcRect b="0" l="0" r="0" t="0"/>
          <a:stretch/>
        </p:blipFill>
        <p:spPr>
          <a:xfrm>
            <a:off x="311700" y="1170125"/>
            <a:ext cx="7917332" cy="1889168"/>
          </a:xfrm>
          <a:prstGeom prst="rect">
            <a:avLst/>
          </a:prstGeom>
          <a:noFill/>
          <a:ln>
            <a:noFill/>
          </a:ln>
        </p:spPr>
      </p:pic>
      <p:sp>
        <p:nvSpPr>
          <p:cNvPr id="313" name="Google Shape;313;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000"/>
                                        <p:tgtEl>
                                          <p:spTgt spid="3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7"/>
          <p:cNvSpPr txBox="1"/>
          <p:nvPr>
            <p:ph type="title"/>
          </p:nvPr>
        </p:nvSpPr>
        <p:spPr>
          <a:xfrm>
            <a:off x="311700" y="445025"/>
            <a:ext cx="8041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Comment</a:t>
            </a:r>
            <a:endParaRPr/>
          </a:p>
        </p:txBody>
      </p:sp>
      <p:pic>
        <p:nvPicPr>
          <p:cNvPr id="319" name="Google Shape;319;p37"/>
          <p:cNvPicPr preferRelativeResize="0"/>
          <p:nvPr/>
        </p:nvPicPr>
        <p:blipFill rotWithShape="1">
          <a:blip r:embed="rId3">
            <a:alphaModFix/>
          </a:blip>
          <a:srcRect b="0" l="0" r="0" t="0"/>
          <a:stretch/>
        </p:blipFill>
        <p:spPr>
          <a:xfrm>
            <a:off x="311700" y="1170125"/>
            <a:ext cx="8041500" cy="3647322"/>
          </a:xfrm>
          <a:prstGeom prst="rect">
            <a:avLst/>
          </a:prstGeom>
          <a:noFill/>
          <a:ln>
            <a:noFill/>
          </a:ln>
        </p:spPr>
      </p:pic>
      <p:sp>
        <p:nvSpPr>
          <p:cNvPr id="320" name="Google Shape;320;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9"/>
          <p:cNvSpPr txBox="1"/>
          <p:nvPr>
            <p:ph type="title"/>
          </p:nvPr>
        </p:nvSpPr>
        <p:spPr>
          <a:xfrm>
            <a:off x="311700" y="445025"/>
            <a:ext cx="8041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List</a:t>
            </a:r>
            <a:endParaRPr/>
          </a:p>
        </p:txBody>
      </p:sp>
      <p:pic>
        <p:nvPicPr>
          <p:cNvPr id="326" name="Google Shape;326;p39"/>
          <p:cNvPicPr preferRelativeResize="0"/>
          <p:nvPr/>
        </p:nvPicPr>
        <p:blipFill rotWithShape="1">
          <a:blip r:embed="rId3">
            <a:alphaModFix/>
          </a:blip>
          <a:srcRect b="0" l="0" r="0" t="0"/>
          <a:stretch/>
        </p:blipFill>
        <p:spPr>
          <a:xfrm>
            <a:off x="311700" y="1170125"/>
            <a:ext cx="8041500" cy="922509"/>
          </a:xfrm>
          <a:prstGeom prst="rect">
            <a:avLst/>
          </a:prstGeom>
          <a:noFill/>
          <a:ln>
            <a:noFill/>
          </a:ln>
        </p:spPr>
      </p:pic>
      <p:pic>
        <p:nvPicPr>
          <p:cNvPr id="327" name="Google Shape;327;p39"/>
          <p:cNvPicPr preferRelativeResize="0"/>
          <p:nvPr/>
        </p:nvPicPr>
        <p:blipFill rotWithShape="1">
          <a:blip r:embed="rId4">
            <a:alphaModFix/>
          </a:blip>
          <a:srcRect b="0" l="0" r="0" t="0"/>
          <a:stretch/>
        </p:blipFill>
        <p:spPr>
          <a:xfrm>
            <a:off x="311700" y="2928113"/>
            <a:ext cx="8006689" cy="1009538"/>
          </a:xfrm>
          <a:prstGeom prst="rect">
            <a:avLst/>
          </a:prstGeom>
          <a:noFill/>
          <a:ln>
            <a:noFill/>
          </a:ln>
        </p:spPr>
      </p:pic>
      <p:sp>
        <p:nvSpPr>
          <p:cNvPr id="328" name="Google Shape;328;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0"/>
          <p:cNvSpPr txBox="1"/>
          <p:nvPr>
            <p:ph type="title"/>
          </p:nvPr>
        </p:nvSpPr>
        <p:spPr>
          <a:xfrm>
            <a:off x="311700" y="445025"/>
            <a:ext cx="8041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List</a:t>
            </a:r>
            <a:endParaRPr/>
          </a:p>
        </p:txBody>
      </p:sp>
      <p:pic>
        <p:nvPicPr>
          <p:cNvPr id="334" name="Google Shape;334;p40"/>
          <p:cNvPicPr preferRelativeResize="0"/>
          <p:nvPr/>
        </p:nvPicPr>
        <p:blipFill rotWithShape="1">
          <a:blip r:embed="rId3">
            <a:alphaModFix/>
          </a:blip>
          <a:srcRect b="0" l="0" r="0" t="0"/>
          <a:stretch/>
        </p:blipFill>
        <p:spPr>
          <a:xfrm>
            <a:off x="311700" y="1170125"/>
            <a:ext cx="8041501" cy="1346003"/>
          </a:xfrm>
          <a:prstGeom prst="rect">
            <a:avLst/>
          </a:prstGeom>
          <a:noFill/>
          <a:ln>
            <a:noFill/>
          </a:ln>
        </p:spPr>
      </p:pic>
      <p:pic>
        <p:nvPicPr>
          <p:cNvPr id="335" name="Google Shape;335;p40"/>
          <p:cNvPicPr preferRelativeResize="0"/>
          <p:nvPr/>
        </p:nvPicPr>
        <p:blipFill rotWithShape="1">
          <a:blip r:embed="rId4">
            <a:alphaModFix/>
          </a:blip>
          <a:srcRect b="0" l="0" r="0" t="0"/>
          <a:stretch/>
        </p:blipFill>
        <p:spPr>
          <a:xfrm>
            <a:off x="311700" y="2793421"/>
            <a:ext cx="8006839" cy="1594436"/>
          </a:xfrm>
          <a:prstGeom prst="rect">
            <a:avLst/>
          </a:prstGeom>
          <a:noFill/>
          <a:ln>
            <a:noFill/>
          </a:ln>
        </p:spPr>
      </p:pic>
      <p:sp>
        <p:nvSpPr>
          <p:cNvPr id="336" name="Google Shape;336;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000"/>
                                        <p:tgtEl>
                                          <p:spTgt spid="3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1"/>
          <p:cNvSpPr txBox="1"/>
          <p:nvPr>
            <p:ph type="title"/>
          </p:nvPr>
        </p:nvSpPr>
        <p:spPr>
          <a:xfrm>
            <a:off x="311700" y="445025"/>
            <a:ext cx="8041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List</a:t>
            </a:r>
            <a:endParaRPr/>
          </a:p>
        </p:txBody>
      </p:sp>
      <p:pic>
        <p:nvPicPr>
          <p:cNvPr id="342" name="Google Shape;342;p41"/>
          <p:cNvPicPr preferRelativeResize="0"/>
          <p:nvPr/>
        </p:nvPicPr>
        <p:blipFill rotWithShape="1">
          <a:blip r:embed="rId3">
            <a:alphaModFix/>
          </a:blip>
          <a:srcRect b="0" l="0" r="0" t="0"/>
          <a:stretch/>
        </p:blipFill>
        <p:spPr>
          <a:xfrm>
            <a:off x="311700" y="1170125"/>
            <a:ext cx="7882201" cy="1812396"/>
          </a:xfrm>
          <a:prstGeom prst="rect">
            <a:avLst/>
          </a:prstGeom>
          <a:noFill/>
          <a:ln>
            <a:noFill/>
          </a:ln>
        </p:spPr>
      </p:pic>
      <p:sp>
        <p:nvSpPr>
          <p:cNvPr id="343" name="Google Shape;343;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2"/>
          <p:cNvSpPr txBox="1"/>
          <p:nvPr>
            <p:ph type="title"/>
          </p:nvPr>
        </p:nvSpPr>
        <p:spPr>
          <a:xfrm>
            <a:off x="311700" y="445025"/>
            <a:ext cx="8041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List Indexing</a:t>
            </a:r>
            <a:endParaRPr/>
          </a:p>
        </p:txBody>
      </p:sp>
      <p:pic>
        <p:nvPicPr>
          <p:cNvPr id="349" name="Google Shape;349;p42"/>
          <p:cNvPicPr preferRelativeResize="0"/>
          <p:nvPr/>
        </p:nvPicPr>
        <p:blipFill rotWithShape="1">
          <a:blip r:embed="rId3">
            <a:alphaModFix/>
          </a:blip>
          <a:srcRect b="0" l="0" r="0" t="0"/>
          <a:stretch/>
        </p:blipFill>
        <p:spPr>
          <a:xfrm>
            <a:off x="311700" y="1170125"/>
            <a:ext cx="8041500" cy="1597883"/>
          </a:xfrm>
          <a:prstGeom prst="rect">
            <a:avLst/>
          </a:prstGeom>
          <a:noFill/>
          <a:ln>
            <a:noFill/>
          </a:ln>
        </p:spPr>
      </p:pic>
      <p:pic>
        <p:nvPicPr>
          <p:cNvPr id="350" name="Google Shape;350;p42"/>
          <p:cNvPicPr preferRelativeResize="0"/>
          <p:nvPr/>
        </p:nvPicPr>
        <p:blipFill rotWithShape="1">
          <a:blip r:embed="rId4">
            <a:alphaModFix/>
          </a:blip>
          <a:srcRect b="0" l="0" r="0" t="0"/>
          <a:stretch/>
        </p:blipFill>
        <p:spPr>
          <a:xfrm>
            <a:off x="311700" y="2906954"/>
            <a:ext cx="7352572" cy="1746835"/>
          </a:xfrm>
          <a:prstGeom prst="rect">
            <a:avLst/>
          </a:prstGeom>
          <a:noFill/>
          <a:ln>
            <a:noFill/>
          </a:ln>
        </p:spPr>
      </p:pic>
      <p:sp>
        <p:nvSpPr>
          <p:cNvPr id="351" name="Google Shape;351;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000"/>
                                        <p:tgtEl>
                                          <p:spTgt spid="3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3"/>
          <p:cNvSpPr txBox="1"/>
          <p:nvPr>
            <p:ph type="title"/>
          </p:nvPr>
        </p:nvSpPr>
        <p:spPr>
          <a:xfrm>
            <a:off x="311700" y="445025"/>
            <a:ext cx="8041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List Indexing</a:t>
            </a:r>
            <a:endParaRPr/>
          </a:p>
        </p:txBody>
      </p:sp>
      <p:pic>
        <p:nvPicPr>
          <p:cNvPr id="357" name="Google Shape;357;p43"/>
          <p:cNvPicPr preferRelativeResize="0"/>
          <p:nvPr/>
        </p:nvPicPr>
        <p:blipFill rotWithShape="1">
          <a:blip r:embed="rId3">
            <a:alphaModFix/>
          </a:blip>
          <a:srcRect b="0" l="0" r="0" t="0"/>
          <a:stretch/>
        </p:blipFill>
        <p:spPr>
          <a:xfrm>
            <a:off x="311700" y="1170125"/>
            <a:ext cx="8041500" cy="1858410"/>
          </a:xfrm>
          <a:prstGeom prst="rect">
            <a:avLst/>
          </a:prstGeom>
          <a:noFill/>
          <a:ln>
            <a:noFill/>
          </a:ln>
        </p:spPr>
      </p:pic>
      <p:sp>
        <p:nvSpPr>
          <p:cNvPr id="358" name="Google Shape;358;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5"/>
          <p:cNvSpPr txBox="1"/>
          <p:nvPr>
            <p:ph type="title"/>
          </p:nvPr>
        </p:nvSpPr>
        <p:spPr>
          <a:xfrm>
            <a:off x="311700" y="445025"/>
            <a:ext cx="8041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Dictionary </a:t>
            </a:r>
            <a:r>
              <a:rPr lang="en">
                <a:solidFill>
                  <a:srgbClr val="999999"/>
                </a:solidFill>
              </a:rPr>
              <a:t>(Similar to Map in Java/C++)</a:t>
            </a:r>
            <a:endParaRPr>
              <a:solidFill>
                <a:srgbClr val="999999"/>
              </a:solidFill>
            </a:endParaRPr>
          </a:p>
        </p:txBody>
      </p:sp>
      <p:pic>
        <p:nvPicPr>
          <p:cNvPr id="364" name="Google Shape;364;p45"/>
          <p:cNvPicPr preferRelativeResize="0"/>
          <p:nvPr/>
        </p:nvPicPr>
        <p:blipFill rotWithShape="1">
          <a:blip r:embed="rId3">
            <a:alphaModFix/>
          </a:blip>
          <a:srcRect b="0" l="0" r="0" t="0"/>
          <a:stretch/>
        </p:blipFill>
        <p:spPr>
          <a:xfrm>
            <a:off x="351472" y="1170125"/>
            <a:ext cx="7661721" cy="999356"/>
          </a:xfrm>
          <a:prstGeom prst="rect">
            <a:avLst/>
          </a:prstGeom>
          <a:noFill/>
          <a:ln>
            <a:noFill/>
          </a:ln>
        </p:spPr>
      </p:pic>
      <p:pic>
        <p:nvPicPr>
          <p:cNvPr id="365" name="Google Shape;365;p45"/>
          <p:cNvPicPr preferRelativeResize="0"/>
          <p:nvPr/>
        </p:nvPicPr>
        <p:blipFill rotWithShape="1">
          <a:blip r:embed="rId4">
            <a:alphaModFix/>
          </a:blip>
          <a:srcRect b="0" l="0" r="0" t="0"/>
          <a:stretch/>
        </p:blipFill>
        <p:spPr>
          <a:xfrm>
            <a:off x="311700" y="2239557"/>
            <a:ext cx="7741274" cy="1273458"/>
          </a:xfrm>
          <a:prstGeom prst="rect">
            <a:avLst/>
          </a:prstGeom>
          <a:noFill/>
          <a:ln>
            <a:noFill/>
          </a:ln>
        </p:spPr>
      </p:pic>
      <p:sp>
        <p:nvSpPr>
          <p:cNvPr id="366" name="Google Shape;366;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6"/>
          <p:cNvSpPr txBox="1"/>
          <p:nvPr>
            <p:ph type="title"/>
          </p:nvPr>
        </p:nvSpPr>
        <p:spPr>
          <a:xfrm>
            <a:off x="311700" y="445025"/>
            <a:ext cx="8041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Dictionary</a:t>
            </a:r>
            <a:endParaRPr/>
          </a:p>
        </p:txBody>
      </p:sp>
      <p:pic>
        <p:nvPicPr>
          <p:cNvPr id="372" name="Google Shape;372;p46"/>
          <p:cNvPicPr preferRelativeResize="0"/>
          <p:nvPr/>
        </p:nvPicPr>
        <p:blipFill rotWithShape="1">
          <a:blip r:embed="rId3">
            <a:alphaModFix/>
          </a:blip>
          <a:srcRect b="0" l="0" r="0" t="0"/>
          <a:stretch/>
        </p:blipFill>
        <p:spPr>
          <a:xfrm>
            <a:off x="354250" y="1167050"/>
            <a:ext cx="7859776" cy="958925"/>
          </a:xfrm>
          <a:prstGeom prst="rect">
            <a:avLst/>
          </a:prstGeom>
          <a:noFill/>
          <a:ln>
            <a:noFill/>
          </a:ln>
        </p:spPr>
      </p:pic>
      <p:sp>
        <p:nvSpPr>
          <p:cNvPr id="373" name="Google Shape;373;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3"/>
          <p:cNvSpPr txBox="1"/>
          <p:nvPr>
            <p:ph type="title"/>
          </p:nvPr>
        </p:nvSpPr>
        <p:spPr>
          <a:xfrm>
            <a:off x="311700" y="445025"/>
            <a:ext cx="8041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A Brief History of Computation</a:t>
            </a:r>
            <a:endParaRPr/>
          </a:p>
        </p:txBody>
      </p:sp>
      <p:sp>
        <p:nvSpPr>
          <p:cNvPr id="72" name="Google Shape;72;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73" name="Google Shape;73;p3"/>
          <p:cNvPicPr preferRelativeResize="0"/>
          <p:nvPr/>
        </p:nvPicPr>
        <p:blipFill>
          <a:blip r:embed="rId3">
            <a:alphaModFix/>
          </a:blip>
          <a:stretch>
            <a:fillRect/>
          </a:stretch>
        </p:blipFill>
        <p:spPr>
          <a:xfrm>
            <a:off x="751025" y="1072400"/>
            <a:ext cx="7641949" cy="382097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7"/>
          <p:cNvSpPr txBox="1"/>
          <p:nvPr>
            <p:ph type="title"/>
          </p:nvPr>
        </p:nvSpPr>
        <p:spPr>
          <a:xfrm>
            <a:off x="311700" y="445025"/>
            <a:ext cx="8041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Dictionary Indexing</a:t>
            </a:r>
            <a:endParaRPr/>
          </a:p>
        </p:txBody>
      </p:sp>
      <p:pic>
        <p:nvPicPr>
          <p:cNvPr id="379" name="Google Shape;379;p47"/>
          <p:cNvPicPr preferRelativeResize="0"/>
          <p:nvPr/>
        </p:nvPicPr>
        <p:blipFill rotWithShape="1">
          <a:blip r:embed="rId3">
            <a:alphaModFix/>
          </a:blip>
          <a:srcRect b="0" l="0" r="0" t="0"/>
          <a:stretch/>
        </p:blipFill>
        <p:spPr>
          <a:xfrm>
            <a:off x="311700" y="1170125"/>
            <a:ext cx="8041500" cy="1354722"/>
          </a:xfrm>
          <a:prstGeom prst="rect">
            <a:avLst/>
          </a:prstGeom>
          <a:noFill/>
          <a:ln>
            <a:noFill/>
          </a:ln>
        </p:spPr>
      </p:pic>
      <p:pic>
        <p:nvPicPr>
          <p:cNvPr id="380" name="Google Shape;380;p47"/>
          <p:cNvPicPr preferRelativeResize="0"/>
          <p:nvPr/>
        </p:nvPicPr>
        <p:blipFill rotWithShape="1">
          <a:blip r:embed="rId4">
            <a:alphaModFix/>
          </a:blip>
          <a:srcRect b="3961" l="826" r="726" t="3489"/>
          <a:stretch/>
        </p:blipFill>
        <p:spPr>
          <a:xfrm>
            <a:off x="369343" y="3222562"/>
            <a:ext cx="7933368" cy="1189473"/>
          </a:xfrm>
          <a:prstGeom prst="rect">
            <a:avLst/>
          </a:prstGeom>
          <a:noFill/>
          <a:ln>
            <a:noFill/>
          </a:ln>
        </p:spPr>
      </p:pic>
      <p:sp>
        <p:nvSpPr>
          <p:cNvPr id="381" name="Google Shape;381;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000"/>
                                        <p:tgtEl>
                                          <p:spTgt spid="3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000"/>
                                        <p:tgtEl>
                                          <p:spTgt spid="3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9"/>
          <p:cNvSpPr txBox="1"/>
          <p:nvPr>
            <p:ph type="title"/>
          </p:nvPr>
        </p:nvSpPr>
        <p:spPr>
          <a:xfrm>
            <a:off x="311700" y="445025"/>
            <a:ext cx="8041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Control Flow</a:t>
            </a:r>
            <a:endParaRPr/>
          </a:p>
        </p:txBody>
      </p:sp>
      <p:pic>
        <p:nvPicPr>
          <p:cNvPr id="387" name="Google Shape;387;p49"/>
          <p:cNvPicPr preferRelativeResize="0"/>
          <p:nvPr/>
        </p:nvPicPr>
        <p:blipFill rotWithShape="1">
          <a:blip r:embed="rId3">
            <a:alphaModFix/>
          </a:blip>
          <a:srcRect b="0" l="0" r="0" t="0"/>
          <a:stretch/>
        </p:blipFill>
        <p:spPr>
          <a:xfrm>
            <a:off x="311700" y="1170125"/>
            <a:ext cx="7701625" cy="2417175"/>
          </a:xfrm>
          <a:prstGeom prst="rect">
            <a:avLst/>
          </a:prstGeom>
          <a:noFill/>
          <a:ln>
            <a:noFill/>
          </a:ln>
        </p:spPr>
      </p:pic>
      <p:sp>
        <p:nvSpPr>
          <p:cNvPr id="388" name="Google Shape;388;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1"/>
          <p:cNvSpPr txBox="1"/>
          <p:nvPr>
            <p:ph type="title"/>
          </p:nvPr>
        </p:nvSpPr>
        <p:spPr>
          <a:xfrm>
            <a:off x="311700" y="445025"/>
            <a:ext cx="8041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Control Flow</a:t>
            </a:r>
            <a:endParaRPr/>
          </a:p>
        </p:txBody>
      </p:sp>
      <p:pic>
        <p:nvPicPr>
          <p:cNvPr id="394" name="Google Shape;394;p51"/>
          <p:cNvPicPr preferRelativeResize="0"/>
          <p:nvPr/>
        </p:nvPicPr>
        <p:blipFill rotWithShape="1">
          <a:blip r:embed="rId3">
            <a:alphaModFix/>
          </a:blip>
          <a:srcRect b="0" l="0" r="0" t="0"/>
          <a:stretch/>
        </p:blipFill>
        <p:spPr>
          <a:xfrm>
            <a:off x="311700" y="1197875"/>
            <a:ext cx="8108651" cy="3215500"/>
          </a:xfrm>
          <a:prstGeom prst="rect">
            <a:avLst/>
          </a:prstGeom>
          <a:noFill/>
          <a:ln>
            <a:noFill/>
          </a:ln>
        </p:spPr>
      </p:pic>
      <p:sp>
        <p:nvSpPr>
          <p:cNvPr id="395" name="Google Shape;395;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ge16636e6f1_0_138"/>
          <p:cNvSpPr txBox="1"/>
          <p:nvPr>
            <p:ph type="title"/>
          </p:nvPr>
        </p:nvSpPr>
        <p:spPr>
          <a:xfrm>
            <a:off x="311700" y="445025"/>
            <a:ext cx="8041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Outline</a:t>
            </a:r>
            <a:endParaRPr/>
          </a:p>
        </p:txBody>
      </p:sp>
      <p:sp>
        <p:nvSpPr>
          <p:cNvPr id="401" name="Google Shape;401;ge16636e6f1_0_138"/>
          <p:cNvSpPr txBox="1"/>
          <p:nvPr>
            <p:ph idx="1" type="body"/>
          </p:nvPr>
        </p:nvSpPr>
        <p:spPr>
          <a:xfrm>
            <a:off x="311700" y="1152475"/>
            <a:ext cx="80415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C8CCD1"/>
              </a:buClr>
              <a:buSzPts val="1800"/>
              <a:buChar char="●"/>
            </a:pPr>
            <a:r>
              <a:rPr lang="en">
                <a:solidFill>
                  <a:srgbClr val="C8CCD1"/>
                </a:solidFill>
              </a:rPr>
              <a:t>A brief history of computation</a:t>
            </a:r>
            <a:endParaRPr>
              <a:solidFill>
                <a:srgbClr val="C8CCD1"/>
              </a:solidFill>
            </a:endParaRPr>
          </a:p>
          <a:p>
            <a:pPr indent="-342900" lvl="0" marL="457200" rtl="0" algn="l">
              <a:lnSpc>
                <a:spcPct val="115000"/>
              </a:lnSpc>
              <a:spcBef>
                <a:spcPts val="0"/>
              </a:spcBef>
              <a:spcAft>
                <a:spcPts val="0"/>
              </a:spcAft>
              <a:buClr>
                <a:srgbClr val="C8CCD1"/>
              </a:buClr>
              <a:buSzPts val="1800"/>
              <a:buChar char="●"/>
            </a:pPr>
            <a:r>
              <a:rPr lang="en">
                <a:solidFill>
                  <a:srgbClr val="C8CCD1"/>
                </a:solidFill>
              </a:rPr>
              <a:t>Programming! A Python tutorial</a:t>
            </a:r>
            <a:endParaRPr>
              <a:solidFill>
                <a:srgbClr val="C8CCD1"/>
              </a:solidFill>
            </a:endParaRPr>
          </a:p>
          <a:p>
            <a:pPr indent="-342900" lvl="0" marL="457200" rtl="0" algn="l">
              <a:lnSpc>
                <a:spcPct val="115000"/>
              </a:lnSpc>
              <a:spcBef>
                <a:spcPts val="0"/>
              </a:spcBef>
              <a:spcAft>
                <a:spcPts val="0"/>
              </a:spcAft>
              <a:buSzPts val="1800"/>
              <a:buChar char="●"/>
            </a:pPr>
            <a:r>
              <a:rPr b="1" lang="en"/>
              <a:t>Algorithms (Let’s make a PB&amp;J)</a:t>
            </a:r>
            <a:endParaRPr b="1"/>
          </a:p>
        </p:txBody>
      </p:sp>
      <p:sp>
        <p:nvSpPr>
          <p:cNvPr id="402" name="Google Shape;402;ge16636e6f1_0_1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ge16636e6f1_1_8"/>
          <p:cNvSpPr txBox="1"/>
          <p:nvPr>
            <p:ph type="title"/>
          </p:nvPr>
        </p:nvSpPr>
        <p:spPr>
          <a:xfrm>
            <a:off x="311700" y="445025"/>
            <a:ext cx="804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an algorithm?</a:t>
            </a:r>
            <a:endParaRPr/>
          </a:p>
        </p:txBody>
      </p:sp>
      <p:sp>
        <p:nvSpPr>
          <p:cNvPr id="408" name="Google Shape;408;ge16636e6f1_1_8"/>
          <p:cNvSpPr txBox="1"/>
          <p:nvPr>
            <p:ph idx="1" type="body"/>
          </p:nvPr>
        </p:nvSpPr>
        <p:spPr>
          <a:xfrm>
            <a:off x="311700" y="1246325"/>
            <a:ext cx="8041500" cy="61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A process or a set of rules to </a:t>
            </a:r>
            <a:r>
              <a:rPr lang="en" sz="2400"/>
              <a:t>followed to perform a task</a:t>
            </a:r>
            <a:endParaRPr sz="2400"/>
          </a:p>
        </p:txBody>
      </p:sp>
      <p:sp>
        <p:nvSpPr>
          <p:cNvPr id="409" name="Google Shape;409;ge16636e6f1_1_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410" name="Google Shape;410;ge16636e6f1_1_8"/>
          <p:cNvPicPr preferRelativeResize="0"/>
          <p:nvPr/>
        </p:nvPicPr>
        <p:blipFill>
          <a:blip r:embed="rId3">
            <a:alphaModFix/>
          </a:blip>
          <a:stretch>
            <a:fillRect/>
          </a:stretch>
        </p:blipFill>
        <p:spPr>
          <a:xfrm>
            <a:off x="1943725" y="1979875"/>
            <a:ext cx="1988688" cy="2981576"/>
          </a:xfrm>
          <a:prstGeom prst="rect">
            <a:avLst/>
          </a:prstGeom>
          <a:noFill/>
          <a:ln>
            <a:noFill/>
          </a:ln>
        </p:spPr>
      </p:pic>
      <p:pic>
        <p:nvPicPr>
          <p:cNvPr id="411" name="Google Shape;411;ge16636e6f1_1_8"/>
          <p:cNvPicPr preferRelativeResize="0"/>
          <p:nvPr/>
        </p:nvPicPr>
        <p:blipFill>
          <a:blip r:embed="rId4">
            <a:alphaModFix/>
          </a:blip>
          <a:stretch>
            <a:fillRect/>
          </a:stretch>
        </p:blipFill>
        <p:spPr>
          <a:xfrm>
            <a:off x="4682537" y="1979875"/>
            <a:ext cx="1598601" cy="2844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1000"/>
                                        <p:tgtEl>
                                          <p:spTgt spid="4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1000"/>
                                        <p:tgtEl>
                                          <p:spTgt spid="4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ge16636e6f1_1_16"/>
          <p:cNvSpPr txBox="1"/>
          <p:nvPr>
            <p:ph type="title"/>
          </p:nvPr>
        </p:nvSpPr>
        <p:spPr>
          <a:xfrm>
            <a:off x="311700" y="445025"/>
            <a:ext cx="804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make our own</a:t>
            </a:r>
            <a:endParaRPr/>
          </a:p>
        </p:txBody>
      </p:sp>
      <p:sp>
        <p:nvSpPr>
          <p:cNvPr id="417" name="Google Shape;417;ge16636e6f1_1_16"/>
          <p:cNvSpPr txBox="1"/>
          <p:nvPr>
            <p:ph idx="1" type="body"/>
          </p:nvPr>
        </p:nvSpPr>
        <p:spPr>
          <a:xfrm>
            <a:off x="311700" y="1152475"/>
            <a:ext cx="8041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instruct patrick, our very human-like computer, on how to make a peanut butter and jelly sandwich!</a:t>
            </a:r>
            <a:endParaRPr/>
          </a:p>
        </p:txBody>
      </p:sp>
      <p:sp>
        <p:nvSpPr>
          <p:cNvPr id="418" name="Google Shape;418;ge16636e6f1_1_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419" name="Google Shape;419;ge16636e6f1_1_16"/>
          <p:cNvPicPr preferRelativeResize="0"/>
          <p:nvPr/>
        </p:nvPicPr>
        <p:blipFill>
          <a:blip r:embed="rId3">
            <a:alphaModFix/>
          </a:blip>
          <a:stretch>
            <a:fillRect/>
          </a:stretch>
        </p:blipFill>
        <p:spPr>
          <a:xfrm>
            <a:off x="1996357" y="2100750"/>
            <a:ext cx="4476795" cy="25624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ge16636e6f1_1_23"/>
          <p:cNvSpPr txBox="1"/>
          <p:nvPr>
            <p:ph type="title"/>
          </p:nvPr>
        </p:nvSpPr>
        <p:spPr>
          <a:xfrm>
            <a:off x="311700" y="445025"/>
            <a:ext cx="804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an algorithm for sorting any list of numbers from smallest to largest?</a:t>
            </a:r>
            <a:endParaRPr/>
          </a:p>
        </p:txBody>
      </p:sp>
      <p:sp>
        <p:nvSpPr>
          <p:cNvPr id="425" name="Google Shape;425;ge16636e6f1_1_23"/>
          <p:cNvSpPr txBox="1"/>
          <p:nvPr>
            <p:ph idx="1" type="body"/>
          </p:nvPr>
        </p:nvSpPr>
        <p:spPr>
          <a:xfrm>
            <a:off x="1663350" y="2028150"/>
            <a:ext cx="4525200" cy="10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[19, 3, 1, 100, 7]</a:t>
            </a:r>
            <a:endParaRPr sz="4400"/>
          </a:p>
        </p:txBody>
      </p:sp>
      <p:sp>
        <p:nvSpPr>
          <p:cNvPr id="426" name="Google Shape;426;ge16636e6f1_1_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ge16636e6f1_1_59"/>
          <p:cNvSpPr txBox="1"/>
          <p:nvPr>
            <p:ph type="title"/>
          </p:nvPr>
        </p:nvSpPr>
        <p:spPr>
          <a:xfrm>
            <a:off x="311700" y="445025"/>
            <a:ext cx="804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What is an algorithm for sorting any list of numbers from smallest to largest?</a:t>
            </a:r>
            <a:endParaRPr/>
          </a:p>
          <a:p>
            <a:pPr indent="0" lvl="0" marL="0" rtl="0" algn="l">
              <a:spcBef>
                <a:spcPts val="0"/>
              </a:spcBef>
              <a:spcAft>
                <a:spcPts val="0"/>
              </a:spcAft>
              <a:buNone/>
            </a:pPr>
            <a:r>
              <a:t/>
            </a:r>
            <a:endParaRPr/>
          </a:p>
        </p:txBody>
      </p:sp>
      <p:sp>
        <p:nvSpPr>
          <p:cNvPr id="432" name="Google Shape;432;ge16636e6f1_1_59"/>
          <p:cNvSpPr txBox="1"/>
          <p:nvPr>
            <p:ph idx="1" type="body"/>
          </p:nvPr>
        </p:nvSpPr>
        <p:spPr>
          <a:xfrm>
            <a:off x="1663350" y="2028150"/>
            <a:ext cx="4525200" cy="10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[19, 3, 1, 100, 7]</a:t>
            </a:r>
            <a:endParaRPr sz="4400"/>
          </a:p>
        </p:txBody>
      </p:sp>
      <p:sp>
        <p:nvSpPr>
          <p:cNvPr id="433" name="Google Shape;433;ge16636e6f1_1_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4" name="Google Shape;434;ge16636e6f1_1_59"/>
          <p:cNvSpPr/>
          <p:nvPr/>
        </p:nvSpPr>
        <p:spPr>
          <a:xfrm>
            <a:off x="2068300" y="2850400"/>
            <a:ext cx="366300" cy="7491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ge16636e6f1_1_59"/>
          <p:cNvSpPr txBox="1"/>
          <p:nvPr>
            <p:ph idx="1" type="body"/>
          </p:nvPr>
        </p:nvSpPr>
        <p:spPr>
          <a:xfrm>
            <a:off x="1925650" y="3599500"/>
            <a:ext cx="651600" cy="6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19</a:t>
            </a:r>
            <a:endParaRPr sz="30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ge16636e6f1_1_66"/>
          <p:cNvSpPr txBox="1"/>
          <p:nvPr>
            <p:ph type="title"/>
          </p:nvPr>
        </p:nvSpPr>
        <p:spPr>
          <a:xfrm>
            <a:off x="311700" y="445025"/>
            <a:ext cx="804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What is an algorithm for sorting any list of numbers from smallest to largest?</a:t>
            </a:r>
            <a:endParaRPr/>
          </a:p>
          <a:p>
            <a:pPr indent="0" lvl="0" marL="0" rtl="0" algn="l">
              <a:spcBef>
                <a:spcPts val="0"/>
              </a:spcBef>
              <a:spcAft>
                <a:spcPts val="0"/>
              </a:spcAft>
              <a:buNone/>
            </a:pPr>
            <a:r>
              <a:t/>
            </a:r>
            <a:endParaRPr/>
          </a:p>
        </p:txBody>
      </p:sp>
      <p:sp>
        <p:nvSpPr>
          <p:cNvPr id="441" name="Google Shape;441;ge16636e6f1_1_66"/>
          <p:cNvSpPr txBox="1"/>
          <p:nvPr>
            <p:ph idx="1" type="body"/>
          </p:nvPr>
        </p:nvSpPr>
        <p:spPr>
          <a:xfrm>
            <a:off x="1663350" y="2028150"/>
            <a:ext cx="4525200" cy="10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[19, 3, 1, 100, 7]</a:t>
            </a:r>
            <a:endParaRPr sz="4400"/>
          </a:p>
        </p:txBody>
      </p:sp>
      <p:sp>
        <p:nvSpPr>
          <p:cNvPr id="442" name="Google Shape;442;ge16636e6f1_1_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3" name="Google Shape;443;ge16636e6f1_1_66"/>
          <p:cNvSpPr/>
          <p:nvPr/>
        </p:nvSpPr>
        <p:spPr>
          <a:xfrm>
            <a:off x="2850000" y="2858550"/>
            <a:ext cx="366300" cy="7491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ge16636e6f1_1_66"/>
          <p:cNvSpPr txBox="1"/>
          <p:nvPr>
            <p:ph idx="1" type="body"/>
          </p:nvPr>
        </p:nvSpPr>
        <p:spPr>
          <a:xfrm>
            <a:off x="2394025" y="3680900"/>
            <a:ext cx="1596000" cy="6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3 &lt; 19?</a:t>
            </a:r>
            <a:endParaRPr sz="30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ge16636e6f1_1_96"/>
          <p:cNvSpPr txBox="1"/>
          <p:nvPr>
            <p:ph type="title"/>
          </p:nvPr>
        </p:nvSpPr>
        <p:spPr>
          <a:xfrm>
            <a:off x="311700" y="445025"/>
            <a:ext cx="804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What is an algorithm for sorting any list of numbers from smallest to largest?</a:t>
            </a:r>
            <a:endParaRPr/>
          </a:p>
          <a:p>
            <a:pPr indent="0" lvl="0" marL="0" rtl="0" algn="l">
              <a:spcBef>
                <a:spcPts val="0"/>
              </a:spcBef>
              <a:spcAft>
                <a:spcPts val="0"/>
              </a:spcAft>
              <a:buNone/>
            </a:pPr>
            <a:r>
              <a:t/>
            </a:r>
            <a:endParaRPr/>
          </a:p>
        </p:txBody>
      </p:sp>
      <p:sp>
        <p:nvSpPr>
          <p:cNvPr id="450" name="Google Shape;450;ge16636e6f1_1_96"/>
          <p:cNvSpPr txBox="1"/>
          <p:nvPr>
            <p:ph idx="1" type="body"/>
          </p:nvPr>
        </p:nvSpPr>
        <p:spPr>
          <a:xfrm>
            <a:off x="1663350" y="2028150"/>
            <a:ext cx="4525200" cy="10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[19, 3, 1, 100, 7]</a:t>
            </a:r>
            <a:endParaRPr sz="4400"/>
          </a:p>
        </p:txBody>
      </p:sp>
      <p:sp>
        <p:nvSpPr>
          <p:cNvPr id="451" name="Google Shape;451;ge16636e6f1_1_9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2" name="Google Shape;452;ge16636e6f1_1_96"/>
          <p:cNvSpPr/>
          <p:nvPr/>
        </p:nvSpPr>
        <p:spPr>
          <a:xfrm>
            <a:off x="2850000" y="2858550"/>
            <a:ext cx="366300" cy="7491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ge16636e6f1_1_96"/>
          <p:cNvSpPr txBox="1"/>
          <p:nvPr>
            <p:ph idx="1" type="body"/>
          </p:nvPr>
        </p:nvSpPr>
        <p:spPr>
          <a:xfrm>
            <a:off x="2850000" y="3713450"/>
            <a:ext cx="366300" cy="6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3</a:t>
            </a:r>
            <a:endParaRPr sz="3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6"/>
          <p:cNvSpPr txBox="1"/>
          <p:nvPr>
            <p:ph type="title"/>
          </p:nvPr>
        </p:nvSpPr>
        <p:spPr>
          <a:xfrm>
            <a:off x="311700" y="445025"/>
            <a:ext cx="8041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History of computation</a:t>
            </a:r>
            <a:endParaRPr/>
          </a:p>
        </p:txBody>
      </p:sp>
      <p:sp>
        <p:nvSpPr>
          <p:cNvPr id="79" name="Google Shape;79;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80" name="Google Shape;80;p6"/>
          <p:cNvSpPr txBox="1"/>
          <p:nvPr/>
        </p:nvSpPr>
        <p:spPr>
          <a:xfrm>
            <a:off x="516325" y="3715750"/>
            <a:ext cx="3503100" cy="532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Helvetica Neue Light"/>
                <a:ea typeface="Helvetica Neue Light"/>
                <a:cs typeface="Helvetica Neue Light"/>
                <a:sym typeface="Helvetica Neue Light"/>
              </a:rPr>
              <a:t>Abacus</a:t>
            </a:r>
            <a:endParaRPr b="0" i="0" sz="12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Helvetica Neue Light"/>
                <a:ea typeface="Helvetica Neue Light"/>
                <a:cs typeface="Helvetica Neue Light"/>
                <a:sym typeface="Helvetica Neue Light"/>
              </a:rPr>
              <a:t>Invented approximately 3000 BC</a:t>
            </a:r>
            <a:endParaRPr b="0" i="0" sz="1200" u="none" cap="none" strike="noStrike">
              <a:solidFill>
                <a:schemeClr val="dk1"/>
              </a:solidFill>
              <a:latin typeface="Helvetica Neue Light"/>
              <a:ea typeface="Helvetica Neue Light"/>
              <a:cs typeface="Helvetica Neue Light"/>
              <a:sym typeface="Helvetica Neue Light"/>
            </a:endParaRPr>
          </a:p>
        </p:txBody>
      </p:sp>
      <p:pic>
        <p:nvPicPr>
          <p:cNvPr id="81" name="Google Shape;81;p6"/>
          <p:cNvPicPr preferRelativeResize="0"/>
          <p:nvPr/>
        </p:nvPicPr>
        <p:blipFill>
          <a:blip r:embed="rId3">
            <a:alphaModFix/>
          </a:blip>
          <a:stretch>
            <a:fillRect/>
          </a:stretch>
        </p:blipFill>
        <p:spPr>
          <a:xfrm>
            <a:off x="158225" y="1017725"/>
            <a:ext cx="4966750" cy="2529001"/>
          </a:xfrm>
          <a:prstGeom prst="rect">
            <a:avLst/>
          </a:prstGeom>
          <a:noFill/>
          <a:ln>
            <a:noFill/>
          </a:ln>
        </p:spPr>
      </p:pic>
      <p:pic>
        <p:nvPicPr>
          <p:cNvPr id="82" name="Google Shape;82;p6"/>
          <p:cNvPicPr preferRelativeResize="0"/>
          <p:nvPr/>
        </p:nvPicPr>
        <p:blipFill>
          <a:blip r:embed="rId4">
            <a:alphaModFix/>
          </a:blip>
          <a:stretch>
            <a:fillRect/>
          </a:stretch>
        </p:blipFill>
        <p:spPr>
          <a:xfrm>
            <a:off x="6258900" y="523325"/>
            <a:ext cx="1890750" cy="2836125"/>
          </a:xfrm>
          <a:prstGeom prst="rect">
            <a:avLst/>
          </a:prstGeom>
          <a:noFill/>
          <a:ln>
            <a:noFill/>
          </a:ln>
        </p:spPr>
      </p:pic>
      <p:sp>
        <p:nvSpPr>
          <p:cNvPr id="83" name="Google Shape;83;p6"/>
          <p:cNvSpPr txBox="1"/>
          <p:nvPr/>
        </p:nvSpPr>
        <p:spPr>
          <a:xfrm>
            <a:off x="6082450" y="3215825"/>
            <a:ext cx="3000000" cy="33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50">
                <a:solidFill>
                  <a:srgbClr val="202122"/>
                </a:solidFill>
                <a:highlight>
                  <a:srgbClr val="F8F9FA"/>
                </a:highlight>
              </a:rPr>
              <a:t>Representation of an </a:t>
            </a:r>
            <a:r>
              <a:rPr lang="en" sz="950">
                <a:solidFill>
                  <a:srgbClr val="0645AD"/>
                </a:solidFill>
                <a:highlight>
                  <a:srgbClr val="F8F9FA"/>
                </a:highlight>
                <a:uFill>
                  <a:noFill/>
                </a:uFill>
                <a:hlinkClick r:id="rId5">
                  <a:extLst>
                    <a:ext uri="{A12FA001-AC4F-418D-AE19-62706E023703}">
                      <ahyp:hlinkClr val="tx"/>
                    </a:ext>
                  </a:extLst>
                </a:hlinkClick>
              </a:rPr>
              <a:t>Inca</a:t>
            </a:r>
            <a:r>
              <a:rPr lang="en" sz="950">
                <a:solidFill>
                  <a:srgbClr val="202122"/>
                </a:solidFill>
                <a:highlight>
                  <a:srgbClr val="F8F9FA"/>
                </a:highlight>
              </a:rPr>
              <a:t> </a:t>
            </a:r>
            <a:r>
              <a:rPr lang="en" sz="950">
                <a:solidFill>
                  <a:srgbClr val="0645AD"/>
                </a:solidFill>
                <a:highlight>
                  <a:srgbClr val="F8F9FA"/>
                </a:highlight>
                <a:uFill>
                  <a:noFill/>
                </a:uFill>
                <a:hlinkClick r:id="rId6">
                  <a:extLst>
                    <a:ext uri="{A12FA001-AC4F-418D-AE19-62706E023703}">
                      <ahyp:hlinkClr val="tx"/>
                    </a:ext>
                  </a:extLst>
                </a:hlinkClick>
              </a:rPr>
              <a:t>quipu</a:t>
            </a:r>
            <a:endParaRPr/>
          </a:p>
        </p:txBody>
      </p:sp>
      <p:pic>
        <p:nvPicPr>
          <p:cNvPr id="84" name="Google Shape;84;p6"/>
          <p:cNvPicPr preferRelativeResize="0"/>
          <p:nvPr/>
        </p:nvPicPr>
        <p:blipFill>
          <a:blip r:embed="rId7">
            <a:alphaModFix/>
          </a:blip>
          <a:stretch>
            <a:fillRect/>
          </a:stretch>
        </p:blipFill>
        <p:spPr>
          <a:xfrm>
            <a:off x="6367525" y="3654400"/>
            <a:ext cx="1533350" cy="1150000"/>
          </a:xfrm>
          <a:prstGeom prst="rect">
            <a:avLst/>
          </a:prstGeom>
          <a:noFill/>
          <a:ln cap="flat" cmpd="sng" w="9525">
            <a:solidFill>
              <a:srgbClr val="C8CCD1"/>
            </a:solidFill>
            <a:prstDash val="solid"/>
            <a:miter lim="8000"/>
            <a:headEnd len="sm" w="sm" type="none"/>
            <a:tailEnd len="sm" w="sm" type="none"/>
          </a:ln>
        </p:spPr>
      </p:pic>
      <p:sp>
        <p:nvSpPr>
          <p:cNvPr id="85" name="Google Shape;85;p6"/>
          <p:cNvSpPr txBox="1"/>
          <p:nvPr/>
        </p:nvSpPr>
        <p:spPr>
          <a:xfrm>
            <a:off x="5597400" y="4804400"/>
            <a:ext cx="3000000" cy="330900"/>
          </a:xfrm>
          <a:prstGeom prst="rect">
            <a:avLst/>
          </a:prstGeom>
          <a:noFill/>
          <a:ln>
            <a:noFill/>
          </a:ln>
        </p:spPr>
        <p:txBody>
          <a:bodyPr anchorCtr="0" anchor="ctr" bIns="91425" lIns="91425" spcFirstLastPara="1" rIns="91425" wrap="square" tIns="91425">
            <a:noAutofit/>
          </a:bodyPr>
          <a:lstStyle/>
          <a:p>
            <a:pPr indent="0" lvl="0" marL="25400" marR="25400" rtl="0" algn="ctr">
              <a:lnSpc>
                <a:spcPct val="140000"/>
              </a:lnSpc>
              <a:spcBef>
                <a:spcPts val="0"/>
              </a:spcBef>
              <a:spcAft>
                <a:spcPts val="0"/>
              </a:spcAft>
              <a:buNone/>
            </a:pPr>
            <a:r>
              <a:rPr lang="en" sz="950">
                <a:solidFill>
                  <a:srgbClr val="202122"/>
                </a:solidFill>
              </a:rPr>
              <a:t>A </a:t>
            </a:r>
            <a:r>
              <a:rPr lang="en" sz="950">
                <a:solidFill>
                  <a:srgbClr val="0645AD"/>
                </a:solidFill>
                <a:uFill>
                  <a:noFill/>
                </a:uFill>
                <a:hlinkClick r:id="rId8">
                  <a:extLst>
                    <a:ext uri="{A12FA001-AC4F-418D-AE19-62706E023703}">
                      <ahyp:hlinkClr val="tx"/>
                    </a:ext>
                  </a:extLst>
                </a:hlinkClick>
              </a:rPr>
              <a:t>yupana</a:t>
            </a:r>
            <a:r>
              <a:rPr lang="en" sz="950">
                <a:solidFill>
                  <a:srgbClr val="202122"/>
                </a:solidFill>
              </a:rPr>
              <a:t> as used by the Incas.</a:t>
            </a:r>
            <a:endParaRPr sz="950">
              <a:solidFill>
                <a:srgbClr val="20212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1000"/>
                                        <p:tgtEl>
                                          <p:spTgt spid="82"/>
                                        </p:tgtEl>
                                      </p:cBhvr>
                                    </p:animEffect>
                                  </p:childTnLst>
                                </p:cTn>
                              </p:par>
                              <p:par>
                                <p:cTn fill="hold" nodeType="with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1000"/>
                                        <p:tgtEl>
                                          <p:spTgt spid="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1000"/>
                                        <p:tgtEl>
                                          <p:spTgt spid="84"/>
                                        </p:tgtEl>
                                      </p:cBhvr>
                                    </p:animEffect>
                                  </p:childTnLst>
                                </p:cTn>
                              </p:par>
                              <p:par>
                                <p:cTn fill="hold" nodeType="with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1000"/>
                                        <p:tgtEl>
                                          <p:spTgt spid="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ge16636e6f1_1_73"/>
          <p:cNvSpPr txBox="1"/>
          <p:nvPr>
            <p:ph type="title"/>
          </p:nvPr>
        </p:nvSpPr>
        <p:spPr>
          <a:xfrm>
            <a:off x="311700" y="445025"/>
            <a:ext cx="804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What is an algorithm for sorting any list of numbers from smallest to largest?</a:t>
            </a:r>
            <a:endParaRPr/>
          </a:p>
          <a:p>
            <a:pPr indent="0" lvl="0" marL="0" rtl="0" algn="l">
              <a:spcBef>
                <a:spcPts val="0"/>
              </a:spcBef>
              <a:spcAft>
                <a:spcPts val="0"/>
              </a:spcAft>
              <a:buNone/>
            </a:pPr>
            <a:r>
              <a:t/>
            </a:r>
            <a:endParaRPr/>
          </a:p>
        </p:txBody>
      </p:sp>
      <p:sp>
        <p:nvSpPr>
          <p:cNvPr id="459" name="Google Shape;459;ge16636e6f1_1_73"/>
          <p:cNvSpPr txBox="1"/>
          <p:nvPr>
            <p:ph idx="1" type="body"/>
          </p:nvPr>
        </p:nvSpPr>
        <p:spPr>
          <a:xfrm>
            <a:off x="1663350" y="2028150"/>
            <a:ext cx="4525200" cy="10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[19, 3, 1, 100, 7]</a:t>
            </a:r>
            <a:endParaRPr sz="4400"/>
          </a:p>
        </p:txBody>
      </p:sp>
      <p:sp>
        <p:nvSpPr>
          <p:cNvPr id="460" name="Google Shape;460;ge16636e6f1_1_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1" name="Google Shape;461;ge16636e6f1_1_73"/>
          <p:cNvSpPr/>
          <p:nvPr/>
        </p:nvSpPr>
        <p:spPr>
          <a:xfrm>
            <a:off x="3493275" y="2858550"/>
            <a:ext cx="366300" cy="7491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ge16636e6f1_1_73"/>
          <p:cNvSpPr txBox="1"/>
          <p:nvPr>
            <p:ph idx="1" type="body"/>
          </p:nvPr>
        </p:nvSpPr>
        <p:spPr>
          <a:xfrm>
            <a:off x="3493275" y="3721600"/>
            <a:ext cx="366300" cy="6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1</a:t>
            </a:r>
            <a:endParaRPr sz="30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ge16636e6f1_1_80"/>
          <p:cNvSpPr txBox="1"/>
          <p:nvPr>
            <p:ph type="title"/>
          </p:nvPr>
        </p:nvSpPr>
        <p:spPr>
          <a:xfrm>
            <a:off x="311700" y="445025"/>
            <a:ext cx="804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What is an algorithm for sorting any list of numbers from smallest to largest?</a:t>
            </a:r>
            <a:endParaRPr/>
          </a:p>
          <a:p>
            <a:pPr indent="0" lvl="0" marL="0" rtl="0" algn="l">
              <a:spcBef>
                <a:spcPts val="0"/>
              </a:spcBef>
              <a:spcAft>
                <a:spcPts val="0"/>
              </a:spcAft>
              <a:buNone/>
            </a:pPr>
            <a:r>
              <a:t/>
            </a:r>
            <a:endParaRPr/>
          </a:p>
        </p:txBody>
      </p:sp>
      <p:sp>
        <p:nvSpPr>
          <p:cNvPr id="468" name="Google Shape;468;ge16636e6f1_1_80"/>
          <p:cNvSpPr txBox="1"/>
          <p:nvPr>
            <p:ph idx="1" type="body"/>
          </p:nvPr>
        </p:nvSpPr>
        <p:spPr>
          <a:xfrm>
            <a:off x="1663350" y="2028150"/>
            <a:ext cx="4525200" cy="10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[19, 3, 1, 100, 7]</a:t>
            </a:r>
            <a:endParaRPr sz="4400"/>
          </a:p>
        </p:txBody>
      </p:sp>
      <p:sp>
        <p:nvSpPr>
          <p:cNvPr id="469" name="Google Shape;469;ge16636e6f1_1_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0" name="Google Shape;470;ge16636e6f1_1_80"/>
          <p:cNvSpPr/>
          <p:nvPr/>
        </p:nvSpPr>
        <p:spPr>
          <a:xfrm>
            <a:off x="4388850" y="2858550"/>
            <a:ext cx="366300" cy="7491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ge16636e6f1_1_80"/>
          <p:cNvSpPr txBox="1"/>
          <p:nvPr>
            <p:ph idx="1" type="body"/>
          </p:nvPr>
        </p:nvSpPr>
        <p:spPr>
          <a:xfrm>
            <a:off x="4388850" y="3648325"/>
            <a:ext cx="366300" cy="6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1</a:t>
            </a:r>
            <a:endParaRPr sz="30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ge16636e6f1_1_87"/>
          <p:cNvSpPr txBox="1"/>
          <p:nvPr>
            <p:ph type="title"/>
          </p:nvPr>
        </p:nvSpPr>
        <p:spPr>
          <a:xfrm>
            <a:off x="311700" y="445025"/>
            <a:ext cx="804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What is an algorithm for sorting any list of numbers from smallest to largest?</a:t>
            </a:r>
            <a:endParaRPr/>
          </a:p>
          <a:p>
            <a:pPr indent="0" lvl="0" marL="0" rtl="0" algn="l">
              <a:spcBef>
                <a:spcPts val="0"/>
              </a:spcBef>
              <a:spcAft>
                <a:spcPts val="0"/>
              </a:spcAft>
              <a:buNone/>
            </a:pPr>
            <a:r>
              <a:t/>
            </a:r>
            <a:endParaRPr/>
          </a:p>
        </p:txBody>
      </p:sp>
      <p:sp>
        <p:nvSpPr>
          <p:cNvPr id="477" name="Google Shape;477;ge16636e6f1_1_87"/>
          <p:cNvSpPr txBox="1"/>
          <p:nvPr>
            <p:ph idx="1" type="body"/>
          </p:nvPr>
        </p:nvSpPr>
        <p:spPr>
          <a:xfrm>
            <a:off x="1663350" y="2028150"/>
            <a:ext cx="4525200" cy="10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[19, 3, 1, 100, 7]</a:t>
            </a:r>
            <a:endParaRPr sz="4400"/>
          </a:p>
        </p:txBody>
      </p:sp>
      <p:sp>
        <p:nvSpPr>
          <p:cNvPr id="478" name="Google Shape;478;ge16636e6f1_1_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9" name="Google Shape;479;ge16636e6f1_1_87"/>
          <p:cNvSpPr/>
          <p:nvPr/>
        </p:nvSpPr>
        <p:spPr>
          <a:xfrm>
            <a:off x="5300800" y="2850400"/>
            <a:ext cx="366300" cy="7491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ge16636e6f1_1_87"/>
          <p:cNvSpPr txBox="1"/>
          <p:nvPr>
            <p:ph idx="1" type="body"/>
          </p:nvPr>
        </p:nvSpPr>
        <p:spPr>
          <a:xfrm>
            <a:off x="5300800" y="3721600"/>
            <a:ext cx="366300" cy="6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1</a:t>
            </a:r>
            <a:endParaRPr sz="30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ge16636e6f1_1_35"/>
          <p:cNvSpPr txBox="1"/>
          <p:nvPr>
            <p:ph type="title"/>
          </p:nvPr>
        </p:nvSpPr>
        <p:spPr>
          <a:xfrm>
            <a:off x="311700" y="445025"/>
            <a:ext cx="804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What is an algorithm for sorting any list of numbers from smallest to largest?</a:t>
            </a:r>
            <a:endParaRPr/>
          </a:p>
          <a:p>
            <a:pPr indent="0" lvl="0" marL="0" rtl="0" algn="l">
              <a:spcBef>
                <a:spcPts val="0"/>
              </a:spcBef>
              <a:spcAft>
                <a:spcPts val="0"/>
              </a:spcAft>
              <a:buNone/>
            </a:pPr>
            <a:r>
              <a:t/>
            </a:r>
            <a:endParaRPr/>
          </a:p>
        </p:txBody>
      </p:sp>
      <p:sp>
        <p:nvSpPr>
          <p:cNvPr id="486" name="Google Shape;486;ge16636e6f1_1_35"/>
          <p:cNvSpPr txBox="1"/>
          <p:nvPr>
            <p:ph idx="1" type="body"/>
          </p:nvPr>
        </p:nvSpPr>
        <p:spPr>
          <a:xfrm>
            <a:off x="1663350" y="2028150"/>
            <a:ext cx="4525200" cy="10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[19, 3, </a:t>
            </a:r>
            <a:r>
              <a:rPr lang="en" sz="4400">
                <a:highlight>
                  <a:srgbClr val="0000FF"/>
                </a:highlight>
              </a:rPr>
              <a:t>1</a:t>
            </a:r>
            <a:r>
              <a:rPr lang="en" sz="4400"/>
              <a:t>, 100, 7]</a:t>
            </a:r>
            <a:endParaRPr sz="4400"/>
          </a:p>
        </p:txBody>
      </p:sp>
      <p:sp>
        <p:nvSpPr>
          <p:cNvPr id="487" name="Google Shape;487;ge16636e6f1_1_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ge16636e6f1_1_47"/>
          <p:cNvSpPr txBox="1"/>
          <p:nvPr>
            <p:ph type="title"/>
          </p:nvPr>
        </p:nvSpPr>
        <p:spPr>
          <a:xfrm>
            <a:off x="311700" y="445025"/>
            <a:ext cx="804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What is an algorithm for sorting any list of numbers from smallest to largest?</a:t>
            </a:r>
            <a:endParaRPr/>
          </a:p>
          <a:p>
            <a:pPr indent="0" lvl="0" marL="0" rtl="0" algn="l">
              <a:spcBef>
                <a:spcPts val="0"/>
              </a:spcBef>
              <a:spcAft>
                <a:spcPts val="0"/>
              </a:spcAft>
              <a:buNone/>
            </a:pPr>
            <a:r>
              <a:t/>
            </a:r>
            <a:endParaRPr/>
          </a:p>
        </p:txBody>
      </p:sp>
      <p:sp>
        <p:nvSpPr>
          <p:cNvPr id="493" name="Google Shape;493;ge16636e6f1_1_47"/>
          <p:cNvSpPr txBox="1"/>
          <p:nvPr>
            <p:ph idx="1" type="body"/>
          </p:nvPr>
        </p:nvSpPr>
        <p:spPr>
          <a:xfrm>
            <a:off x="1663350" y="2028150"/>
            <a:ext cx="4525200" cy="10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[19, 3, 100, 7]</a:t>
            </a:r>
            <a:endParaRPr sz="4400"/>
          </a:p>
        </p:txBody>
      </p:sp>
      <p:sp>
        <p:nvSpPr>
          <p:cNvPr id="494" name="Google Shape;494;ge16636e6f1_1_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5" name="Google Shape;495;ge16636e6f1_1_47"/>
          <p:cNvSpPr txBox="1"/>
          <p:nvPr>
            <p:ph idx="1" type="body"/>
          </p:nvPr>
        </p:nvSpPr>
        <p:spPr>
          <a:xfrm>
            <a:off x="1758750" y="3678775"/>
            <a:ext cx="4525200" cy="10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a:t>
            </a:r>
            <a:r>
              <a:rPr lang="en" sz="4400">
                <a:highlight>
                  <a:srgbClr val="0000FF"/>
                </a:highlight>
              </a:rPr>
              <a:t>1</a:t>
            </a:r>
            <a:r>
              <a:rPr lang="en" sz="4400"/>
              <a:t>]</a:t>
            </a:r>
            <a:endParaRPr sz="4400"/>
          </a:p>
        </p:txBody>
      </p:sp>
      <p:sp>
        <p:nvSpPr>
          <p:cNvPr id="496" name="Google Shape;496;ge16636e6f1_1_47"/>
          <p:cNvSpPr txBox="1"/>
          <p:nvPr/>
        </p:nvSpPr>
        <p:spPr>
          <a:xfrm>
            <a:off x="594500" y="3991525"/>
            <a:ext cx="4690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Nunito"/>
                <a:ea typeface="Nunito"/>
                <a:cs typeface="Nunito"/>
                <a:sym typeface="Nunito"/>
              </a:rPr>
              <a:t>Output:</a:t>
            </a:r>
            <a:endParaRPr sz="1800">
              <a:latin typeface="Nunito"/>
              <a:ea typeface="Nunito"/>
              <a:cs typeface="Nunito"/>
              <a:sym typeface="Nuni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ge16636e6f1_1_107"/>
          <p:cNvSpPr txBox="1"/>
          <p:nvPr>
            <p:ph type="title"/>
          </p:nvPr>
        </p:nvSpPr>
        <p:spPr>
          <a:xfrm>
            <a:off x="311700" y="445025"/>
            <a:ext cx="804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What is an algorithm for sorting any list of numbers from smallest to largest?</a:t>
            </a:r>
            <a:endParaRPr/>
          </a:p>
          <a:p>
            <a:pPr indent="0" lvl="0" marL="0" rtl="0" algn="l">
              <a:spcBef>
                <a:spcPts val="0"/>
              </a:spcBef>
              <a:spcAft>
                <a:spcPts val="0"/>
              </a:spcAft>
              <a:buNone/>
            </a:pPr>
            <a:r>
              <a:t/>
            </a:r>
            <a:endParaRPr/>
          </a:p>
        </p:txBody>
      </p:sp>
      <p:sp>
        <p:nvSpPr>
          <p:cNvPr id="502" name="Google Shape;502;ge16636e6f1_1_107"/>
          <p:cNvSpPr txBox="1"/>
          <p:nvPr>
            <p:ph idx="1" type="body"/>
          </p:nvPr>
        </p:nvSpPr>
        <p:spPr>
          <a:xfrm>
            <a:off x="1663350" y="2028150"/>
            <a:ext cx="4525200" cy="10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[19, </a:t>
            </a:r>
            <a:r>
              <a:rPr lang="en" sz="4400">
                <a:highlight>
                  <a:srgbClr val="0000FF"/>
                </a:highlight>
              </a:rPr>
              <a:t>3</a:t>
            </a:r>
            <a:r>
              <a:rPr lang="en" sz="4400"/>
              <a:t>, 100, 7]</a:t>
            </a:r>
            <a:endParaRPr sz="4400"/>
          </a:p>
        </p:txBody>
      </p:sp>
      <p:sp>
        <p:nvSpPr>
          <p:cNvPr id="503" name="Google Shape;503;ge16636e6f1_1_10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04" name="Google Shape;504;ge16636e6f1_1_107"/>
          <p:cNvSpPr txBox="1"/>
          <p:nvPr>
            <p:ph idx="1" type="body"/>
          </p:nvPr>
        </p:nvSpPr>
        <p:spPr>
          <a:xfrm>
            <a:off x="1758750" y="3678775"/>
            <a:ext cx="4525200" cy="10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a:t>
            </a:r>
            <a:r>
              <a:rPr lang="en" sz="4400">
                <a:highlight>
                  <a:schemeClr val="lt1"/>
                </a:highlight>
              </a:rPr>
              <a:t>1</a:t>
            </a:r>
            <a:r>
              <a:rPr lang="en" sz="4400"/>
              <a:t>]</a:t>
            </a:r>
            <a:endParaRPr sz="4400"/>
          </a:p>
        </p:txBody>
      </p:sp>
      <p:sp>
        <p:nvSpPr>
          <p:cNvPr id="505" name="Google Shape;505;ge16636e6f1_1_107"/>
          <p:cNvSpPr txBox="1"/>
          <p:nvPr/>
        </p:nvSpPr>
        <p:spPr>
          <a:xfrm>
            <a:off x="594500" y="3991525"/>
            <a:ext cx="1107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Nunito"/>
                <a:ea typeface="Nunito"/>
                <a:cs typeface="Nunito"/>
                <a:sym typeface="Nunito"/>
              </a:rPr>
              <a:t>Output:</a:t>
            </a:r>
            <a:endParaRPr sz="1800">
              <a:latin typeface="Nunito"/>
              <a:ea typeface="Nunito"/>
              <a:cs typeface="Nunito"/>
              <a:sym typeface="Nuni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ge16636e6f1_1_115"/>
          <p:cNvSpPr txBox="1"/>
          <p:nvPr>
            <p:ph type="title"/>
          </p:nvPr>
        </p:nvSpPr>
        <p:spPr>
          <a:xfrm>
            <a:off x="311700" y="445025"/>
            <a:ext cx="804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What is an algorithm for sorting any list of numbers from smallest to largest?</a:t>
            </a:r>
            <a:endParaRPr/>
          </a:p>
          <a:p>
            <a:pPr indent="0" lvl="0" marL="0" rtl="0" algn="l">
              <a:spcBef>
                <a:spcPts val="0"/>
              </a:spcBef>
              <a:spcAft>
                <a:spcPts val="0"/>
              </a:spcAft>
              <a:buNone/>
            </a:pPr>
            <a:r>
              <a:t/>
            </a:r>
            <a:endParaRPr/>
          </a:p>
        </p:txBody>
      </p:sp>
      <p:sp>
        <p:nvSpPr>
          <p:cNvPr id="511" name="Google Shape;511;ge16636e6f1_1_115"/>
          <p:cNvSpPr txBox="1"/>
          <p:nvPr>
            <p:ph idx="1" type="body"/>
          </p:nvPr>
        </p:nvSpPr>
        <p:spPr>
          <a:xfrm>
            <a:off x="1663350" y="2028150"/>
            <a:ext cx="4525200" cy="10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[19, 100, 7]</a:t>
            </a:r>
            <a:endParaRPr sz="4400"/>
          </a:p>
        </p:txBody>
      </p:sp>
      <p:sp>
        <p:nvSpPr>
          <p:cNvPr id="512" name="Google Shape;512;ge16636e6f1_1_1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3" name="Google Shape;513;ge16636e6f1_1_115"/>
          <p:cNvSpPr txBox="1"/>
          <p:nvPr>
            <p:ph idx="1" type="body"/>
          </p:nvPr>
        </p:nvSpPr>
        <p:spPr>
          <a:xfrm>
            <a:off x="1758750" y="3678775"/>
            <a:ext cx="4525200" cy="10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a:t>
            </a:r>
            <a:r>
              <a:rPr lang="en" sz="4400">
                <a:highlight>
                  <a:schemeClr val="lt1"/>
                </a:highlight>
              </a:rPr>
              <a:t>1, </a:t>
            </a:r>
            <a:r>
              <a:rPr lang="en" sz="4400">
                <a:highlight>
                  <a:srgbClr val="0000FF"/>
                </a:highlight>
              </a:rPr>
              <a:t>3</a:t>
            </a:r>
            <a:r>
              <a:rPr lang="en" sz="4400"/>
              <a:t>]</a:t>
            </a:r>
            <a:endParaRPr sz="4400"/>
          </a:p>
        </p:txBody>
      </p:sp>
      <p:sp>
        <p:nvSpPr>
          <p:cNvPr id="514" name="Google Shape;514;ge16636e6f1_1_115"/>
          <p:cNvSpPr txBox="1"/>
          <p:nvPr/>
        </p:nvSpPr>
        <p:spPr>
          <a:xfrm>
            <a:off x="594500" y="3991525"/>
            <a:ext cx="1107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Nunito"/>
                <a:ea typeface="Nunito"/>
                <a:cs typeface="Nunito"/>
                <a:sym typeface="Nunito"/>
              </a:rPr>
              <a:t>Output:</a:t>
            </a:r>
            <a:endParaRPr sz="1800">
              <a:latin typeface="Nunito"/>
              <a:ea typeface="Nunito"/>
              <a:cs typeface="Nunito"/>
              <a:sym typeface="Nuni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ge16636e6f1_1_123"/>
          <p:cNvSpPr txBox="1"/>
          <p:nvPr>
            <p:ph type="title"/>
          </p:nvPr>
        </p:nvSpPr>
        <p:spPr>
          <a:xfrm>
            <a:off x="311700" y="445025"/>
            <a:ext cx="804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What is an algorithm for sorting any list of numbers from smallest to largest?</a:t>
            </a:r>
            <a:endParaRPr/>
          </a:p>
          <a:p>
            <a:pPr indent="0" lvl="0" marL="0" rtl="0" algn="l">
              <a:spcBef>
                <a:spcPts val="0"/>
              </a:spcBef>
              <a:spcAft>
                <a:spcPts val="0"/>
              </a:spcAft>
              <a:buNone/>
            </a:pPr>
            <a:r>
              <a:t/>
            </a:r>
            <a:endParaRPr/>
          </a:p>
        </p:txBody>
      </p:sp>
      <p:sp>
        <p:nvSpPr>
          <p:cNvPr id="520" name="Google Shape;520;ge16636e6f1_1_123"/>
          <p:cNvSpPr txBox="1"/>
          <p:nvPr>
            <p:ph idx="1" type="body"/>
          </p:nvPr>
        </p:nvSpPr>
        <p:spPr>
          <a:xfrm>
            <a:off x="1663350" y="2028150"/>
            <a:ext cx="4525200" cy="10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[19, 100, </a:t>
            </a:r>
            <a:r>
              <a:rPr lang="en" sz="4400">
                <a:highlight>
                  <a:srgbClr val="0000FF"/>
                </a:highlight>
              </a:rPr>
              <a:t>7</a:t>
            </a:r>
            <a:r>
              <a:rPr lang="en" sz="4400"/>
              <a:t>]</a:t>
            </a:r>
            <a:endParaRPr sz="4400"/>
          </a:p>
        </p:txBody>
      </p:sp>
      <p:sp>
        <p:nvSpPr>
          <p:cNvPr id="521" name="Google Shape;521;ge16636e6f1_1_1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22" name="Google Shape;522;ge16636e6f1_1_123"/>
          <p:cNvSpPr txBox="1"/>
          <p:nvPr>
            <p:ph idx="1" type="body"/>
          </p:nvPr>
        </p:nvSpPr>
        <p:spPr>
          <a:xfrm>
            <a:off x="1758750" y="3678775"/>
            <a:ext cx="4525200" cy="10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a:t>
            </a:r>
            <a:r>
              <a:rPr lang="en" sz="4400">
                <a:highlight>
                  <a:schemeClr val="lt1"/>
                </a:highlight>
              </a:rPr>
              <a:t>1, 3</a:t>
            </a:r>
            <a:r>
              <a:rPr lang="en" sz="4400"/>
              <a:t>]</a:t>
            </a:r>
            <a:endParaRPr sz="4400"/>
          </a:p>
        </p:txBody>
      </p:sp>
      <p:sp>
        <p:nvSpPr>
          <p:cNvPr id="523" name="Google Shape;523;ge16636e6f1_1_123"/>
          <p:cNvSpPr txBox="1"/>
          <p:nvPr/>
        </p:nvSpPr>
        <p:spPr>
          <a:xfrm>
            <a:off x="594500" y="3991525"/>
            <a:ext cx="1107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Nunito"/>
                <a:ea typeface="Nunito"/>
                <a:cs typeface="Nunito"/>
                <a:sym typeface="Nunito"/>
              </a:rPr>
              <a:t>Output:</a:t>
            </a:r>
            <a:endParaRPr sz="1800">
              <a:latin typeface="Nunito"/>
              <a:ea typeface="Nunito"/>
              <a:cs typeface="Nunito"/>
              <a:sym typeface="Nunit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ge16636e6f1_1_131"/>
          <p:cNvSpPr txBox="1"/>
          <p:nvPr>
            <p:ph type="title"/>
          </p:nvPr>
        </p:nvSpPr>
        <p:spPr>
          <a:xfrm>
            <a:off x="311700" y="445025"/>
            <a:ext cx="804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What is an algorithm for sorting any list of numbers from smallest to largest?</a:t>
            </a:r>
            <a:endParaRPr/>
          </a:p>
          <a:p>
            <a:pPr indent="0" lvl="0" marL="0" rtl="0" algn="l">
              <a:spcBef>
                <a:spcPts val="0"/>
              </a:spcBef>
              <a:spcAft>
                <a:spcPts val="0"/>
              </a:spcAft>
              <a:buNone/>
            </a:pPr>
            <a:r>
              <a:t/>
            </a:r>
            <a:endParaRPr/>
          </a:p>
        </p:txBody>
      </p:sp>
      <p:sp>
        <p:nvSpPr>
          <p:cNvPr id="529" name="Google Shape;529;ge16636e6f1_1_131"/>
          <p:cNvSpPr txBox="1"/>
          <p:nvPr>
            <p:ph idx="1" type="body"/>
          </p:nvPr>
        </p:nvSpPr>
        <p:spPr>
          <a:xfrm>
            <a:off x="1663350" y="2028150"/>
            <a:ext cx="4525200" cy="10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[19, 100]</a:t>
            </a:r>
            <a:endParaRPr sz="4400"/>
          </a:p>
        </p:txBody>
      </p:sp>
      <p:sp>
        <p:nvSpPr>
          <p:cNvPr id="530" name="Google Shape;530;ge16636e6f1_1_1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1" name="Google Shape;531;ge16636e6f1_1_131"/>
          <p:cNvSpPr txBox="1"/>
          <p:nvPr>
            <p:ph idx="1" type="body"/>
          </p:nvPr>
        </p:nvSpPr>
        <p:spPr>
          <a:xfrm>
            <a:off x="1758750" y="3678775"/>
            <a:ext cx="4525200" cy="10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a:t>
            </a:r>
            <a:r>
              <a:rPr lang="en" sz="4400">
                <a:highlight>
                  <a:schemeClr val="lt1"/>
                </a:highlight>
              </a:rPr>
              <a:t>1, 3, </a:t>
            </a:r>
            <a:r>
              <a:rPr lang="en" sz="4400">
                <a:highlight>
                  <a:srgbClr val="0000FF"/>
                </a:highlight>
              </a:rPr>
              <a:t>7</a:t>
            </a:r>
            <a:r>
              <a:rPr lang="en" sz="4400"/>
              <a:t>]</a:t>
            </a:r>
            <a:endParaRPr sz="4400"/>
          </a:p>
        </p:txBody>
      </p:sp>
      <p:sp>
        <p:nvSpPr>
          <p:cNvPr id="532" name="Google Shape;532;ge16636e6f1_1_131"/>
          <p:cNvSpPr txBox="1"/>
          <p:nvPr/>
        </p:nvSpPr>
        <p:spPr>
          <a:xfrm>
            <a:off x="594500" y="3991525"/>
            <a:ext cx="1107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Nunito"/>
                <a:ea typeface="Nunito"/>
                <a:cs typeface="Nunito"/>
                <a:sym typeface="Nunito"/>
              </a:rPr>
              <a:t>Output:</a:t>
            </a:r>
            <a:endParaRPr sz="1800">
              <a:latin typeface="Nunito"/>
              <a:ea typeface="Nunito"/>
              <a:cs typeface="Nunito"/>
              <a:sym typeface="Nunit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ge16636e6f1_1_162"/>
          <p:cNvSpPr txBox="1"/>
          <p:nvPr>
            <p:ph type="title"/>
          </p:nvPr>
        </p:nvSpPr>
        <p:spPr>
          <a:xfrm>
            <a:off x="311700" y="445025"/>
            <a:ext cx="804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an algorithm for sorting any list of numbers from smallest to largest?</a:t>
            </a:r>
            <a:endParaRPr/>
          </a:p>
          <a:p>
            <a:pPr indent="0" lvl="0" marL="0" rtl="0" algn="l">
              <a:spcBef>
                <a:spcPts val="0"/>
              </a:spcBef>
              <a:spcAft>
                <a:spcPts val="0"/>
              </a:spcAft>
              <a:buNone/>
            </a:pPr>
            <a:r>
              <a:t/>
            </a:r>
            <a:endParaRPr/>
          </a:p>
        </p:txBody>
      </p:sp>
      <p:sp>
        <p:nvSpPr>
          <p:cNvPr id="538" name="Google Shape;538;ge16636e6f1_1_162"/>
          <p:cNvSpPr txBox="1"/>
          <p:nvPr>
            <p:ph idx="1" type="body"/>
          </p:nvPr>
        </p:nvSpPr>
        <p:spPr>
          <a:xfrm>
            <a:off x="1663350" y="2028150"/>
            <a:ext cx="4525200" cy="10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a:t>
            </a:r>
            <a:r>
              <a:rPr lang="en" sz="4400">
                <a:highlight>
                  <a:srgbClr val="0000FF"/>
                </a:highlight>
              </a:rPr>
              <a:t>19</a:t>
            </a:r>
            <a:r>
              <a:rPr lang="en" sz="4400"/>
              <a:t>, 100]</a:t>
            </a:r>
            <a:endParaRPr sz="4400"/>
          </a:p>
        </p:txBody>
      </p:sp>
      <p:sp>
        <p:nvSpPr>
          <p:cNvPr id="539" name="Google Shape;539;ge16636e6f1_1_1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0" name="Google Shape;540;ge16636e6f1_1_162"/>
          <p:cNvSpPr txBox="1"/>
          <p:nvPr>
            <p:ph idx="1" type="body"/>
          </p:nvPr>
        </p:nvSpPr>
        <p:spPr>
          <a:xfrm>
            <a:off x="1758750" y="3678775"/>
            <a:ext cx="4525200" cy="10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a:t>
            </a:r>
            <a:r>
              <a:rPr lang="en" sz="4400">
                <a:highlight>
                  <a:schemeClr val="lt1"/>
                </a:highlight>
              </a:rPr>
              <a:t>1, 3, 7</a:t>
            </a:r>
            <a:r>
              <a:rPr lang="en" sz="4400"/>
              <a:t>]</a:t>
            </a:r>
            <a:endParaRPr sz="4400"/>
          </a:p>
        </p:txBody>
      </p:sp>
      <p:sp>
        <p:nvSpPr>
          <p:cNvPr id="541" name="Google Shape;541;ge16636e6f1_1_162"/>
          <p:cNvSpPr txBox="1"/>
          <p:nvPr/>
        </p:nvSpPr>
        <p:spPr>
          <a:xfrm>
            <a:off x="594500" y="3991525"/>
            <a:ext cx="1107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Nunito"/>
                <a:ea typeface="Nunito"/>
                <a:cs typeface="Nunito"/>
                <a:sym typeface="Nunito"/>
              </a:rPr>
              <a:t>Output:</a:t>
            </a:r>
            <a:endParaRPr sz="1800">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7"/>
          <p:cNvSpPr txBox="1"/>
          <p:nvPr>
            <p:ph type="title"/>
          </p:nvPr>
        </p:nvSpPr>
        <p:spPr>
          <a:xfrm>
            <a:off x="311700" y="445025"/>
            <a:ext cx="8041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Automatic computing engines</a:t>
            </a:r>
            <a:endParaRPr/>
          </a:p>
        </p:txBody>
      </p:sp>
      <p:sp>
        <p:nvSpPr>
          <p:cNvPr id="91" name="Google Shape;9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92" name="Google Shape;92;p7"/>
          <p:cNvPicPr preferRelativeResize="0"/>
          <p:nvPr/>
        </p:nvPicPr>
        <p:blipFill rotWithShape="1">
          <a:blip r:embed="rId3">
            <a:alphaModFix/>
          </a:blip>
          <a:srcRect b="0" l="0" r="0" t="0"/>
          <a:stretch/>
        </p:blipFill>
        <p:spPr>
          <a:xfrm>
            <a:off x="4572000" y="1017725"/>
            <a:ext cx="3689099" cy="2883176"/>
          </a:xfrm>
          <a:prstGeom prst="rect">
            <a:avLst/>
          </a:prstGeom>
          <a:noFill/>
          <a:ln>
            <a:noFill/>
          </a:ln>
        </p:spPr>
      </p:pic>
      <p:sp>
        <p:nvSpPr>
          <p:cNvPr id="93" name="Google Shape;93;p7"/>
          <p:cNvSpPr txBox="1"/>
          <p:nvPr/>
        </p:nvSpPr>
        <p:spPr>
          <a:xfrm>
            <a:off x="404700" y="3945050"/>
            <a:ext cx="3503100" cy="532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Helvetica Neue Light"/>
                <a:ea typeface="Helvetica Neue Light"/>
                <a:cs typeface="Helvetica Neue Light"/>
                <a:sym typeface="Helvetica Neue Light"/>
              </a:rPr>
              <a:t>Charles Babbage </a:t>
            </a:r>
            <a:endParaRPr b="0" i="0" sz="12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Helvetica Neue Light"/>
                <a:ea typeface="Helvetica Neue Light"/>
                <a:cs typeface="Helvetica Neue Light"/>
                <a:sym typeface="Helvetica Neue Light"/>
              </a:rPr>
              <a:t>(1791-1871)</a:t>
            </a:r>
            <a:endParaRPr b="0" i="0" sz="1200" u="none" cap="none" strike="noStrike">
              <a:solidFill>
                <a:schemeClr val="dk1"/>
              </a:solidFill>
              <a:latin typeface="Helvetica Neue Light"/>
              <a:ea typeface="Helvetica Neue Light"/>
              <a:cs typeface="Helvetica Neue Light"/>
              <a:sym typeface="Helvetica Neue Light"/>
            </a:endParaRPr>
          </a:p>
        </p:txBody>
      </p:sp>
      <p:sp>
        <p:nvSpPr>
          <p:cNvPr id="94" name="Google Shape;94;p7"/>
          <p:cNvSpPr txBox="1"/>
          <p:nvPr/>
        </p:nvSpPr>
        <p:spPr>
          <a:xfrm>
            <a:off x="4665000" y="3945050"/>
            <a:ext cx="3503100" cy="532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Helvetica Neue Light"/>
                <a:ea typeface="Helvetica Neue Light"/>
                <a:cs typeface="Helvetica Neue Light"/>
                <a:sym typeface="Helvetica Neue Light"/>
              </a:rPr>
              <a:t>The Babbage Engine</a:t>
            </a:r>
            <a:endParaRPr b="0" i="0" sz="1200" u="none" cap="none" strike="noStrike">
              <a:solidFill>
                <a:schemeClr val="dk1"/>
              </a:solidFill>
              <a:latin typeface="Helvetica Neue Light"/>
              <a:ea typeface="Helvetica Neue Light"/>
              <a:cs typeface="Helvetica Neue Light"/>
              <a:sym typeface="Helvetica Neue Light"/>
            </a:endParaRPr>
          </a:p>
        </p:txBody>
      </p:sp>
      <p:pic>
        <p:nvPicPr>
          <p:cNvPr id="95" name="Google Shape;95;p7"/>
          <p:cNvPicPr preferRelativeResize="0"/>
          <p:nvPr/>
        </p:nvPicPr>
        <p:blipFill rotWithShape="1">
          <a:blip r:embed="rId4">
            <a:alphaModFix/>
          </a:blip>
          <a:srcRect b="0" l="0" r="0" t="0"/>
          <a:stretch/>
        </p:blipFill>
        <p:spPr>
          <a:xfrm>
            <a:off x="1154588" y="1148050"/>
            <a:ext cx="2003318" cy="26225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ge16636e6f1_1_170"/>
          <p:cNvSpPr txBox="1"/>
          <p:nvPr>
            <p:ph type="title"/>
          </p:nvPr>
        </p:nvSpPr>
        <p:spPr>
          <a:xfrm>
            <a:off x="311700" y="445025"/>
            <a:ext cx="804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an algorithm for sorting any list of numbers from smallest to largest?</a:t>
            </a:r>
            <a:endParaRPr/>
          </a:p>
          <a:p>
            <a:pPr indent="0" lvl="0" marL="0" rtl="0" algn="l">
              <a:spcBef>
                <a:spcPts val="0"/>
              </a:spcBef>
              <a:spcAft>
                <a:spcPts val="0"/>
              </a:spcAft>
              <a:buNone/>
            </a:pPr>
            <a:r>
              <a:t/>
            </a:r>
            <a:endParaRPr/>
          </a:p>
        </p:txBody>
      </p:sp>
      <p:sp>
        <p:nvSpPr>
          <p:cNvPr id="547" name="Google Shape;547;ge16636e6f1_1_170"/>
          <p:cNvSpPr txBox="1"/>
          <p:nvPr>
            <p:ph idx="1" type="body"/>
          </p:nvPr>
        </p:nvSpPr>
        <p:spPr>
          <a:xfrm>
            <a:off x="1663350" y="2028150"/>
            <a:ext cx="4525200" cy="10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[100]</a:t>
            </a:r>
            <a:endParaRPr sz="4400"/>
          </a:p>
        </p:txBody>
      </p:sp>
      <p:sp>
        <p:nvSpPr>
          <p:cNvPr id="548" name="Google Shape;548;ge16636e6f1_1_1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9" name="Google Shape;549;ge16636e6f1_1_170"/>
          <p:cNvSpPr txBox="1"/>
          <p:nvPr>
            <p:ph idx="1" type="body"/>
          </p:nvPr>
        </p:nvSpPr>
        <p:spPr>
          <a:xfrm>
            <a:off x="1758750" y="3678775"/>
            <a:ext cx="4525200" cy="10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a:t>
            </a:r>
            <a:r>
              <a:rPr lang="en" sz="4400">
                <a:highlight>
                  <a:schemeClr val="lt1"/>
                </a:highlight>
              </a:rPr>
              <a:t>1, 3, 7, </a:t>
            </a:r>
            <a:r>
              <a:rPr lang="en" sz="4400">
                <a:highlight>
                  <a:srgbClr val="0000FF"/>
                </a:highlight>
              </a:rPr>
              <a:t>19</a:t>
            </a:r>
            <a:r>
              <a:rPr lang="en" sz="4400"/>
              <a:t>]</a:t>
            </a:r>
            <a:endParaRPr sz="4400"/>
          </a:p>
        </p:txBody>
      </p:sp>
      <p:sp>
        <p:nvSpPr>
          <p:cNvPr id="550" name="Google Shape;550;ge16636e6f1_1_170"/>
          <p:cNvSpPr txBox="1"/>
          <p:nvPr/>
        </p:nvSpPr>
        <p:spPr>
          <a:xfrm>
            <a:off x="594500" y="3991525"/>
            <a:ext cx="1107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Nunito"/>
                <a:ea typeface="Nunito"/>
                <a:cs typeface="Nunito"/>
                <a:sym typeface="Nunito"/>
              </a:rPr>
              <a:t>Output:</a:t>
            </a:r>
            <a:endParaRPr sz="1800">
              <a:latin typeface="Nunito"/>
              <a:ea typeface="Nunito"/>
              <a:cs typeface="Nunito"/>
              <a:sym typeface="Nunit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ge16636e6f1_1_178"/>
          <p:cNvSpPr txBox="1"/>
          <p:nvPr>
            <p:ph type="title"/>
          </p:nvPr>
        </p:nvSpPr>
        <p:spPr>
          <a:xfrm>
            <a:off x="311700" y="445025"/>
            <a:ext cx="804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an algorithm for sorting any list of numbers from smallest to largest?</a:t>
            </a:r>
            <a:endParaRPr/>
          </a:p>
          <a:p>
            <a:pPr indent="0" lvl="0" marL="0" rtl="0" algn="l">
              <a:spcBef>
                <a:spcPts val="0"/>
              </a:spcBef>
              <a:spcAft>
                <a:spcPts val="0"/>
              </a:spcAft>
              <a:buNone/>
            </a:pPr>
            <a:r>
              <a:t/>
            </a:r>
            <a:endParaRPr/>
          </a:p>
        </p:txBody>
      </p:sp>
      <p:sp>
        <p:nvSpPr>
          <p:cNvPr id="556" name="Google Shape;556;ge16636e6f1_1_178"/>
          <p:cNvSpPr txBox="1"/>
          <p:nvPr>
            <p:ph idx="1" type="body"/>
          </p:nvPr>
        </p:nvSpPr>
        <p:spPr>
          <a:xfrm>
            <a:off x="1663350" y="2028150"/>
            <a:ext cx="4525200" cy="10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a:t>
            </a:r>
            <a:r>
              <a:rPr lang="en" sz="4400">
                <a:highlight>
                  <a:srgbClr val="0000FF"/>
                </a:highlight>
              </a:rPr>
              <a:t>100</a:t>
            </a:r>
            <a:r>
              <a:rPr lang="en" sz="4400"/>
              <a:t>]</a:t>
            </a:r>
            <a:endParaRPr sz="4400"/>
          </a:p>
        </p:txBody>
      </p:sp>
      <p:sp>
        <p:nvSpPr>
          <p:cNvPr id="557" name="Google Shape;557;ge16636e6f1_1_1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58" name="Google Shape;558;ge16636e6f1_1_178"/>
          <p:cNvSpPr txBox="1"/>
          <p:nvPr>
            <p:ph idx="1" type="body"/>
          </p:nvPr>
        </p:nvSpPr>
        <p:spPr>
          <a:xfrm>
            <a:off x="1758750" y="3678775"/>
            <a:ext cx="4525200" cy="10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a:t>
            </a:r>
            <a:r>
              <a:rPr lang="en" sz="4400">
                <a:highlight>
                  <a:schemeClr val="lt1"/>
                </a:highlight>
              </a:rPr>
              <a:t>1, 3, 7, 19</a:t>
            </a:r>
            <a:r>
              <a:rPr lang="en" sz="4400"/>
              <a:t>]</a:t>
            </a:r>
            <a:endParaRPr sz="4400"/>
          </a:p>
        </p:txBody>
      </p:sp>
      <p:sp>
        <p:nvSpPr>
          <p:cNvPr id="559" name="Google Shape;559;ge16636e6f1_1_178"/>
          <p:cNvSpPr txBox="1"/>
          <p:nvPr/>
        </p:nvSpPr>
        <p:spPr>
          <a:xfrm>
            <a:off x="594500" y="3991525"/>
            <a:ext cx="1107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Nunito"/>
                <a:ea typeface="Nunito"/>
                <a:cs typeface="Nunito"/>
                <a:sym typeface="Nunito"/>
              </a:rPr>
              <a:t>Output:</a:t>
            </a:r>
            <a:endParaRPr sz="1800">
              <a:latin typeface="Nunito"/>
              <a:ea typeface="Nunito"/>
              <a:cs typeface="Nunito"/>
              <a:sym typeface="Nunit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ge16636e6f1_1_186"/>
          <p:cNvSpPr txBox="1"/>
          <p:nvPr>
            <p:ph type="title"/>
          </p:nvPr>
        </p:nvSpPr>
        <p:spPr>
          <a:xfrm>
            <a:off x="311700" y="445025"/>
            <a:ext cx="804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an algorithm for sorting any list of numbers from smallest to largest?</a:t>
            </a:r>
            <a:endParaRPr/>
          </a:p>
          <a:p>
            <a:pPr indent="0" lvl="0" marL="0" rtl="0" algn="l">
              <a:spcBef>
                <a:spcPts val="0"/>
              </a:spcBef>
              <a:spcAft>
                <a:spcPts val="0"/>
              </a:spcAft>
              <a:buNone/>
            </a:pPr>
            <a:r>
              <a:t/>
            </a:r>
            <a:endParaRPr/>
          </a:p>
        </p:txBody>
      </p:sp>
      <p:sp>
        <p:nvSpPr>
          <p:cNvPr id="565" name="Google Shape;565;ge16636e6f1_1_186"/>
          <p:cNvSpPr txBox="1"/>
          <p:nvPr>
            <p:ph idx="1" type="body"/>
          </p:nvPr>
        </p:nvSpPr>
        <p:spPr>
          <a:xfrm>
            <a:off x="1663350" y="2028150"/>
            <a:ext cx="4525200" cy="10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a:t>
            </a:r>
            <a:endParaRPr sz="4400"/>
          </a:p>
        </p:txBody>
      </p:sp>
      <p:sp>
        <p:nvSpPr>
          <p:cNvPr id="566" name="Google Shape;566;ge16636e6f1_1_1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67" name="Google Shape;567;ge16636e6f1_1_186"/>
          <p:cNvSpPr txBox="1"/>
          <p:nvPr>
            <p:ph idx="1" type="body"/>
          </p:nvPr>
        </p:nvSpPr>
        <p:spPr>
          <a:xfrm>
            <a:off x="1758750" y="3678775"/>
            <a:ext cx="4525200" cy="10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a:t>
            </a:r>
            <a:r>
              <a:rPr lang="en" sz="4400">
                <a:highlight>
                  <a:schemeClr val="lt1"/>
                </a:highlight>
              </a:rPr>
              <a:t>1, 3, 7, 19, </a:t>
            </a:r>
            <a:r>
              <a:rPr lang="en" sz="4400">
                <a:highlight>
                  <a:srgbClr val="0000FF"/>
                </a:highlight>
              </a:rPr>
              <a:t>100</a:t>
            </a:r>
            <a:r>
              <a:rPr lang="en" sz="4400"/>
              <a:t>]</a:t>
            </a:r>
            <a:endParaRPr sz="4400"/>
          </a:p>
        </p:txBody>
      </p:sp>
      <p:sp>
        <p:nvSpPr>
          <p:cNvPr id="568" name="Google Shape;568;ge16636e6f1_1_186"/>
          <p:cNvSpPr txBox="1"/>
          <p:nvPr/>
        </p:nvSpPr>
        <p:spPr>
          <a:xfrm>
            <a:off x="594500" y="3991525"/>
            <a:ext cx="1107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Nunito"/>
                <a:ea typeface="Nunito"/>
                <a:cs typeface="Nunito"/>
                <a:sym typeface="Nunito"/>
              </a:rPr>
              <a:t>Output:</a:t>
            </a:r>
            <a:endParaRPr sz="1800">
              <a:latin typeface="Nunito"/>
              <a:ea typeface="Nunito"/>
              <a:cs typeface="Nunito"/>
              <a:sym typeface="Nunito"/>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ge16636e6f1_1_139"/>
          <p:cNvSpPr txBox="1"/>
          <p:nvPr>
            <p:ph type="title"/>
          </p:nvPr>
        </p:nvSpPr>
        <p:spPr>
          <a:xfrm>
            <a:off x="311700" y="445025"/>
            <a:ext cx="804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What is an algorithm for sorting any list of numbers from smallest to largest?</a:t>
            </a:r>
            <a:endParaRPr/>
          </a:p>
          <a:p>
            <a:pPr indent="0" lvl="0" marL="0" rtl="0" algn="l">
              <a:spcBef>
                <a:spcPts val="0"/>
              </a:spcBef>
              <a:spcAft>
                <a:spcPts val="0"/>
              </a:spcAft>
              <a:buNone/>
            </a:pPr>
            <a:r>
              <a:t/>
            </a:r>
            <a:endParaRPr/>
          </a:p>
        </p:txBody>
      </p:sp>
      <p:sp>
        <p:nvSpPr>
          <p:cNvPr id="574" name="Google Shape;574;ge16636e6f1_1_139"/>
          <p:cNvSpPr txBox="1"/>
          <p:nvPr>
            <p:ph idx="1" type="body"/>
          </p:nvPr>
        </p:nvSpPr>
        <p:spPr>
          <a:xfrm>
            <a:off x="1663350" y="2028150"/>
            <a:ext cx="4525200" cy="10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a:t>
            </a:r>
            <a:endParaRPr sz="4400"/>
          </a:p>
        </p:txBody>
      </p:sp>
      <p:sp>
        <p:nvSpPr>
          <p:cNvPr id="575" name="Google Shape;575;ge16636e6f1_1_1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6" name="Google Shape;576;ge16636e6f1_1_139"/>
          <p:cNvSpPr txBox="1"/>
          <p:nvPr>
            <p:ph idx="1" type="body"/>
          </p:nvPr>
        </p:nvSpPr>
        <p:spPr>
          <a:xfrm>
            <a:off x="1758750" y="3678775"/>
            <a:ext cx="4525200" cy="10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a:t>
            </a:r>
            <a:r>
              <a:rPr lang="en" sz="4400">
                <a:highlight>
                  <a:schemeClr val="lt1"/>
                </a:highlight>
              </a:rPr>
              <a:t>1, 3, 7, </a:t>
            </a:r>
            <a:r>
              <a:rPr lang="en" sz="4400">
                <a:highlight>
                  <a:schemeClr val="lt1"/>
                </a:highlight>
              </a:rPr>
              <a:t>1</a:t>
            </a:r>
            <a:r>
              <a:rPr lang="en" sz="4400"/>
              <a:t>9, 100</a:t>
            </a:r>
            <a:r>
              <a:rPr lang="en" sz="4400"/>
              <a:t>]</a:t>
            </a:r>
            <a:endParaRPr sz="4400"/>
          </a:p>
        </p:txBody>
      </p:sp>
      <p:sp>
        <p:nvSpPr>
          <p:cNvPr id="577" name="Google Shape;577;ge16636e6f1_1_139"/>
          <p:cNvSpPr txBox="1"/>
          <p:nvPr/>
        </p:nvSpPr>
        <p:spPr>
          <a:xfrm>
            <a:off x="594500" y="3991525"/>
            <a:ext cx="1107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Nunito"/>
                <a:ea typeface="Nunito"/>
                <a:cs typeface="Nunito"/>
                <a:sym typeface="Nunito"/>
              </a:rPr>
              <a:t>Output:</a:t>
            </a:r>
            <a:endParaRPr sz="1800">
              <a:latin typeface="Nunito"/>
              <a:ea typeface="Nunito"/>
              <a:cs typeface="Nunito"/>
              <a:sym typeface="Nunito"/>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ge16636e6f1_1_147"/>
          <p:cNvSpPr txBox="1"/>
          <p:nvPr>
            <p:ph type="title"/>
          </p:nvPr>
        </p:nvSpPr>
        <p:spPr>
          <a:xfrm>
            <a:off x="1028225" y="1999050"/>
            <a:ext cx="804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Machine Learning an Algorithm?</a:t>
            </a:r>
            <a:endParaRPr/>
          </a:p>
        </p:txBody>
      </p:sp>
      <p:sp>
        <p:nvSpPr>
          <p:cNvPr id="583" name="Google Shape;583;ge16636e6f1_1_1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ge16636e6f1_1_153"/>
          <p:cNvSpPr txBox="1"/>
          <p:nvPr>
            <p:ph type="title"/>
          </p:nvPr>
        </p:nvSpPr>
        <p:spPr>
          <a:xfrm>
            <a:off x="979650" y="614825"/>
            <a:ext cx="8041500" cy="149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think so!</a:t>
            </a:r>
            <a:endParaRPr/>
          </a:p>
          <a:p>
            <a:pPr indent="0" lvl="0" marL="0" rtl="0" algn="l">
              <a:spcBef>
                <a:spcPts val="0"/>
              </a:spcBef>
              <a:spcAft>
                <a:spcPts val="0"/>
              </a:spcAft>
              <a:buNone/>
            </a:pPr>
            <a:r>
              <a:rPr lang="en"/>
              <a:t>It is a very simple algorithm that can do really complex things!</a:t>
            </a:r>
            <a:endParaRPr/>
          </a:p>
        </p:txBody>
      </p:sp>
      <p:sp>
        <p:nvSpPr>
          <p:cNvPr id="589" name="Google Shape;589;ge16636e6f1_1_1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90" name="Google Shape;590;ge16636e6f1_1_153"/>
          <p:cNvPicPr preferRelativeResize="0"/>
          <p:nvPr/>
        </p:nvPicPr>
        <p:blipFill>
          <a:blip r:embed="rId3">
            <a:alphaModFix/>
          </a:blip>
          <a:stretch>
            <a:fillRect/>
          </a:stretch>
        </p:blipFill>
        <p:spPr>
          <a:xfrm>
            <a:off x="1626200" y="2663125"/>
            <a:ext cx="5021100" cy="12765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11"/>
          <p:cNvSpPr txBox="1"/>
          <p:nvPr>
            <p:ph type="title"/>
          </p:nvPr>
        </p:nvSpPr>
        <p:spPr>
          <a:xfrm>
            <a:off x="311700" y="445025"/>
            <a:ext cx="8041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Turing Machine and general-purpose computers</a:t>
            </a:r>
            <a:endParaRPr/>
          </a:p>
        </p:txBody>
      </p:sp>
      <p:sp>
        <p:nvSpPr>
          <p:cNvPr id="596" name="Google Shape;596;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597" name="Google Shape;597;p11"/>
          <p:cNvPicPr preferRelativeResize="0"/>
          <p:nvPr/>
        </p:nvPicPr>
        <p:blipFill rotWithShape="1">
          <a:blip r:embed="rId3">
            <a:alphaModFix/>
          </a:blip>
          <a:srcRect b="0" l="0" r="0" t="0"/>
          <a:stretch/>
        </p:blipFill>
        <p:spPr>
          <a:xfrm>
            <a:off x="4572000" y="1266825"/>
            <a:ext cx="3810000" cy="2609850"/>
          </a:xfrm>
          <a:prstGeom prst="rect">
            <a:avLst/>
          </a:prstGeom>
          <a:noFill/>
          <a:ln>
            <a:noFill/>
          </a:ln>
        </p:spPr>
      </p:pic>
      <p:pic>
        <p:nvPicPr>
          <p:cNvPr id="598" name="Google Shape;598;p11"/>
          <p:cNvPicPr preferRelativeResize="0"/>
          <p:nvPr/>
        </p:nvPicPr>
        <p:blipFill rotWithShape="1">
          <a:blip r:embed="rId4">
            <a:alphaModFix/>
          </a:blip>
          <a:srcRect b="27315" l="0" r="0" t="0"/>
          <a:stretch/>
        </p:blipFill>
        <p:spPr>
          <a:xfrm>
            <a:off x="828125" y="1183150"/>
            <a:ext cx="2579149" cy="2777200"/>
          </a:xfrm>
          <a:prstGeom prst="rect">
            <a:avLst/>
          </a:prstGeom>
          <a:noFill/>
          <a:ln>
            <a:noFill/>
          </a:ln>
        </p:spPr>
      </p:pic>
      <p:sp>
        <p:nvSpPr>
          <p:cNvPr id="599" name="Google Shape;599;p11"/>
          <p:cNvSpPr txBox="1"/>
          <p:nvPr/>
        </p:nvSpPr>
        <p:spPr>
          <a:xfrm>
            <a:off x="404700" y="3945050"/>
            <a:ext cx="3503100" cy="532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Helvetica Neue Light"/>
                <a:ea typeface="Helvetica Neue Light"/>
                <a:cs typeface="Helvetica Neue Light"/>
                <a:sym typeface="Helvetica Neue Light"/>
              </a:rPr>
              <a:t>Alan Turing</a:t>
            </a:r>
            <a:endParaRPr b="0" i="0" sz="12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Helvetica Neue Light"/>
                <a:ea typeface="Helvetica Neue Light"/>
                <a:cs typeface="Helvetica Neue Light"/>
                <a:sym typeface="Helvetica Neue Light"/>
              </a:rPr>
              <a:t>(1912-1954)</a:t>
            </a:r>
            <a:endParaRPr b="0" i="0" sz="1200" u="none" cap="none" strike="noStrike">
              <a:solidFill>
                <a:schemeClr val="dk1"/>
              </a:solidFill>
              <a:latin typeface="Helvetica Neue Light"/>
              <a:ea typeface="Helvetica Neue Light"/>
              <a:cs typeface="Helvetica Neue Light"/>
              <a:sym typeface="Helvetica Neue Light"/>
            </a:endParaRPr>
          </a:p>
        </p:txBody>
      </p:sp>
      <p:sp>
        <p:nvSpPr>
          <p:cNvPr id="600" name="Google Shape;600;p11"/>
          <p:cNvSpPr txBox="1"/>
          <p:nvPr/>
        </p:nvSpPr>
        <p:spPr>
          <a:xfrm>
            <a:off x="4725450" y="4009950"/>
            <a:ext cx="3503100" cy="532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Helvetica Neue Light"/>
                <a:ea typeface="Helvetica Neue Light"/>
                <a:cs typeface="Helvetica Neue Light"/>
                <a:sym typeface="Helvetica Neue Light"/>
              </a:rPr>
              <a:t>Cartoon illustration of Turing Machine </a:t>
            </a:r>
            <a:endParaRPr b="0" i="0" sz="120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12"/>
          <p:cNvSpPr txBox="1"/>
          <p:nvPr>
            <p:ph type="title"/>
          </p:nvPr>
        </p:nvSpPr>
        <p:spPr>
          <a:xfrm>
            <a:off x="311700" y="445025"/>
            <a:ext cx="8041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Turing Machine and general-purpose computers</a:t>
            </a:r>
            <a:endParaRPr/>
          </a:p>
        </p:txBody>
      </p:sp>
      <p:sp>
        <p:nvSpPr>
          <p:cNvPr id="606" name="Google Shape;606;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607" name="Google Shape;607;p12"/>
          <p:cNvSpPr txBox="1"/>
          <p:nvPr>
            <p:ph idx="1" type="body"/>
          </p:nvPr>
        </p:nvSpPr>
        <p:spPr>
          <a:xfrm>
            <a:off x="311700" y="1152475"/>
            <a:ext cx="8041500" cy="141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
              <a:t>Turing Complete</a:t>
            </a:r>
            <a:r>
              <a:rPr lang="en"/>
              <a:t>: A programming language is Turing complete, if given enough time it can solve any computational problem that a turing machine can.</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1600"/>
              </a:spcAft>
              <a:buSzPts val="1800"/>
              <a:buNone/>
            </a:pPr>
            <a:r>
              <a:t/>
            </a:r>
            <a:endParaRPr/>
          </a:p>
        </p:txBody>
      </p:sp>
      <p:sp>
        <p:nvSpPr>
          <p:cNvPr id="608" name="Google Shape;608;p12"/>
          <p:cNvSpPr txBox="1"/>
          <p:nvPr>
            <p:ph idx="1" type="body"/>
          </p:nvPr>
        </p:nvSpPr>
        <p:spPr>
          <a:xfrm>
            <a:off x="390225" y="3014800"/>
            <a:ext cx="8041500" cy="141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
              <a:t>AI Complete</a:t>
            </a:r>
            <a:r>
              <a:rPr lang="en"/>
              <a:t>: A task is said to be AI Complete if it require human-level intelligence to solve it. </a:t>
            </a:r>
            <a:endParaRPr/>
          </a:p>
          <a:p>
            <a:pPr indent="0" lvl="0" marL="0" rtl="0" algn="l">
              <a:lnSpc>
                <a:spcPct val="115000"/>
              </a:lnSpc>
              <a:spcBef>
                <a:spcPts val="1600"/>
              </a:spcBef>
              <a:spcAft>
                <a:spcPts val="0"/>
              </a:spcAft>
              <a:buSzPts val="1800"/>
              <a:buNone/>
            </a:pPr>
            <a:r>
              <a:t/>
            </a:r>
            <a:endParaRPr/>
          </a:p>
          <a:p>
            <a:pPr indent="0" lvl="0" marL="0" rtl="0" algn="l">
              <a:lnSpc>
                <a:spcPct val="115000"/>
              </a:lnSpc>
              <a:spcBef>
                <a:spcPts val="1600"/>
              </a:spcBef>
              <a:spcAft>
                <a:spcPts val="1600"/>
              </a:spcAft>
              <a:buSzPts val="18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7">
                                            <p:txEl>
                                              <p:pRg end="0" st="0"/>
                                            </p:txEl>
                                          </p:spTgt>
                                        </p:tgtEl>
                                        <p:attrNameLst>
                                          <p:attrName>style.visibility</p:attrName>
                                        </p:attrNameLst>
                                      </p:cBhvr>
                                      <p:to>
                                        <p:strVal val="visible"/>
                                      </p:to>
                                    </p:set>
                                    <p:animEffect filter="fade" transition="in">
                                      <p:cBhvr>
                                        <p:cTn dur="1000"/>
                                        <p:tgtEl>
                                          <p:spTgt spid="6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7">
                                            <p:txEl>
                                              <p:pRg end="1" st="1"/>
                                            </p:txEl>
                                          </p:spTgt>
                                        </p:tgtEl>
                                        <p:attrNameLst>
                                          <p:attrName>style.visibility</p:attrName>
                                        </p:attrNameLst>
                                      </p:cBhvr>
                                      <p:to>
                                        <p:strVal val="visible"/>
                                      </p:to>
                                    </p:set>
                                    <p:animEffect filter="fade" transition="in">
                                      <p:cBhvr>
                                        <p:cTn dur="1000"/>
                                        <p:tgtEl>
                                          <p:spTgt spid="60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7">
                                            <p:txEl>
                                              <p:pRg end="2" st="2"/>
                                            </p:txEl>
                                          </p:spTgt>
                                        </p:tgtEl>
                                        <p:attrNameLst>
                                          <p:attrName>style.visibility</p:attrName>
                                        </p:attrNameLst>
                                      </p:cBhvr>
                                      <p:to>
                                        <p:strVal val="visible"/>
                                      </p:to>
                                    </p:set>
                                    <p:animEffect filter="fade" transition="in">
                                      <p:cBhvr>
                                        <p:cTn dur="1000"/>
                                        <p:tgtEl>
                                          <p:spTgt spid="60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8"/>
                                        </p:tgtEl>
                                        <p:attrNameLst>
                                          <p:attrName>style.visibility</p:attrName>
                                        </p:attrNameLst>
                                      </p:cBhvr>
                                      <p:to>
                                        <p:strVal val="visible"/>
                                      </p:to>
                                    </p:set>
                                    <p:animEffect filter="fade" transition="in">
                                      <p:cBhvr>
                                        <p:cTn dur="1000"/>
                                        <p:tgtEl>
                                          <p:spTgt spid="6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13"/>
          <p:cNvSpPr txBox="1"/>
          <p:nvPr>
            <p:ph type="title"/>
          </p:nvPr>
        </p:nvSpPr>
        <p:spPr>
          <a:xfrm>
            <a:off x="311700" y="445025"/>
            <a:ext cx="8041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Discussion</a:t>
            </a:r>
            <a:endParaRPr/>
          </a:p>
        </p:txBody>
      </p:sp>
      <p:sp>
        <p:nvSpPr>
          <p:cNvPr id="614" name="Google Shape;614;p13"/>
          <p:cNvSpPr txBox="1"/>
          <p:nvPr>
            <p:ph idx="1" type="body"/>
          </p:nvPr>
        </p:nvSpPr>
        <p:spPr>
          <a:xfrm>
            <a:off x="311700" y="1152475"/>
            <a:ext cx="80415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Are these problems AI-complete? And why?</a:t>
            </a:r>
            <a:endParaRPr/>
          </a:p>
          <a:p>
            <a:pPr indent="-317500" lvl="1" marL="914400" rtl="0" algn="l">
              <a:lnSpc>
                <a:spcPct val="115000"/>
              </a:lnSpc>
              <a:spcBef>
                <a:spcPts val="0"/>
              </a:spcBef>
              <a:spcAft>
                <a:spcPts val="0"/>
              </a:spcAft>
              <a:buSzPts val="1400"/>
              <a:buChar char="○"/>
            </a:pPr>
            <a:r>
              <a:rPr lang="en"/>
              <a:t>Language translation</a:t>
            </a:r>
            <a:endParaRPr/>
          </a:p>
          <a:p>
            <a:pPr indent="-317500" lvl="1" marL="914400" rtl="0" algn="l">
              <a:lnSpc>
                <a:spcPct val="115000"/>
              </a:lnSpc>
              <a:spcBef>
                <a:spcPts val="0"/>
              </a:spcBef>
              <a:spcAft>
                <a:spcPts val="0"/>
              </a:spcAft>
              <a:buSzPts val="1400"/>
              <a:buChar char="○"/>
            </a:pPr>
            <a:r>
              <a:rPr lang="en"/>
              <a:t>Classifying the animal given an image</a:t>
            </a:r>
            <a:endParaRPr/>
          </a:p>
          <a:p>
            <a:pPr indent="-317500" lvl="1" marL="914400" rtl="0" algn="l">
              <a:lnSpc>
                <a:spcPct val="115000"/>
              </a:lnSpc>
              <a:spcBef>
                <a:spcPts val="0"/>
              </a:spcBef>
              <a:spcAft>
                <a:spcPts val="0"/>
              </a:spcAft>
              <a:buSzPts val="1400"/>
              <a:buChar char="○"/>
            </a:pPr>
            <a:r>
              <a:rPr lang="en"/>
              <a:t>Passing the SAT </a:t>
            </a:r>
            <a:endParaRPr/>
          </a:p>
          <a:p>
            <a:pPr indent="-317500" lvl="1" marL="914400" rtl="0" algn="l">
              <a:lnSpc>
                <a:spcPct val="115000"/>
              </a:lnSpc>
              <a:spcBef>
                <a:spcPts val="0"/>
              </a:spcBef>
              <a:spcAft>
                <a:spcPts val="0"/>
              </a:spcAft>
              <a:buSzPts val="1400"/>
              <a:buChar char="○"/>
            </a:pPr>
            <a:r>
              <a:rPr lang="en"/>
              <a:t>Autonomous driving</a:t>
            </a:r>
            <a:endParaRPr/>
          </a:p>
          <a:p>
            <a:pPr indent="-317500" lvl="1" marL="914400" rtl="0" algn="l">
              <a:lnSpc>
                <a:spcPct val="115000"/>
              </a:lnSpc>
              <a:spcBef>
                <a:spcPts val="0"/>
              </a:spcBef>
              <a:spcAft>
                <a:spcPts val="0"/>
              </a:spcAft>
              <a:buSzPts val="1400"/>
              <a:buChar char="○"/>
            </a:pPr>
            <a:r>
              <a:rPr lang="en"/>
              <a:t>Captchas</a:t>
            </a:r>
            <a:endParaRPr/>
          </a:p>
          <a:p>
            <a:pPr indent="-342900" lvl="0" marL="457200" rtl="0" algn="l">
              <a:lnSpc>
                <a:spcPct val="115000"/>
              </a:lnSpc>
              <a:spcBef>
                <a:spcPts val="0"/>
              </a:spcBef>
              <a:spcAft>
                <a:spcPts val="0"/>
              </a:spcAft>
              <a:buSzPts val="1800"/>
              <a:buChar char="●"/>
            </a:pPr>
            <a:r>
              <a:rPr lang="en"/>
              <a:t>Can you point out two other applications or problems you think are AI-complete?</a:t>
            </a:r>
            <a:endParaRPr/>
          </a:p>
        </p:txBody>
      </p:sp>
      <p:sp>
        <p:nvSpPr>
          <p:cNvPr id="615" name="Google Shape;615;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4">
                                            <p:txEl>
                                              <p:pRg end="0" st="0"/>
                                            </p:txEl>
                                          </p:spTgt>
                                        </p:tgtEl>
                                        <p:attrNameLst>
                                          <p:attrName>style.visibility</p:attrName>
                                        </p:attrNameLst>
                                      </p:cBhvr>
                                      <p:to>
                                        <p:strVal val="visible"/>
                                      </p:to>
                                    </p:set>
                                    <p:animEffect filter="fade" transition="in">
                                      <p:cBhvr>
                                        <p:cTn dur="1000"/>
                                        <p:tgtEl>
                                          <p:spTgt spid="6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4">
                                            <p:txEl>
                                              <p:pRg end="1" st="1"/>
                                            </p:txEl>
                                          </p:spTgt>
                                        </p:tgtEl>
                                        <p:attrNameLst>
                                          <p:attrName>style.visibility</p:attrName>
                                        </p:attrNameLst>
                                      </p:cBhvr>
                                      <p:to>
                                        <p:strVal val="visible"/>
                                      </p:to>
                                    </p:set>
                                    <p:animEffect filter="fade" transition="in">
                                      <p:cBhvr>
                                        <p:cTn dur="1000"/>
                                        <p:tgtEl>
                                          <p:spTgt spid="61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4">
                                            <p:txEl>
                                              <p:pRg end="2" st="2"/>
                                            </p:txEl>
                                          </p:spTgt>
                                        </p:tgtEl>
                                        <p:attrNameLst>
                                          <p:attrName>style.visibility</p:attrName>
                                        </p:attrNameLst>
                                      </p:cBhvr>
                                      <p:to>
                                        <p:strVal val="visible"/>
                                      </p:to>
                                    </p:set>
                                    <p:animEffect filter="fade" transition="in">
                                      <p:cBhvr>
                                        <p:cTn dur="1000"/>
                                        <p:tgtEl>
                                          <p:spTgt spid="61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4">
                                            <p:txEl>
                                              <p:pRg end="3" st="3"/>
                                            </p:txEl>
                                          </p:spTgt>
                                        </p:tgtEl>
                                        <p:attrNameLst>
                                          <p:attrName>style.visibility</p:attrName>
                                        </p:attrNameLst>
                                      </p:cBhvr>
                                      <p:to>
                                        <p:strVal val="visible"/>
                                      </p:to>
                                    </p:set>
                                    <p:animEffect filter="fade" transition="in">
                                      <p:cBhvr>
                                        <p:cTn dur="1000"/>
                                        <p:tgtEl>
                                          <p:spTgt spid="61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4">
                                            <p:txEl>
                                              <p:pRg end="4" st="4"/>
                                            </p:txEl>
                                          </p:spTgt>
                                        </p:tgtEl>
                                        <p:attrNameLst>
                                          <p:attrName>style.visibility</p:attrName>
                                        </p:attrNameLst>
                                      </p:cBhvr>
                                      <p:to>
                                        <p:strVal val="visible"/>
                                      </p:to>
                                    </p:set>
                                    <p:animEffect filter="fade" transition="in">
                                      <p:cBhvr>
                                        <p:cTn dur="1000"/>
                                        <p:tgtEl>
                                          <p:spTgt spid="61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4">
                                            <p:txEl>
                                              <p:pRg end="5" st="5"/>
                                            </p:txEl>
                                          </p:spTgt>
                                        </p:tgtEl>
                                        <p:attrNameLst>
                                          <p:attrName>style.visibility</p:attrName>
                                        </p:attrNameLst>
                                      </p:cBhvr>
                                      <p:to>
                                        <p:strVal val="visible"/>
                                      </p:to>
                                    </p:set>
                                    <p:animEffect filter="fade" transition="in">
                                      <p:cBhvr>
                                        <p:cTn dur="1000"/>
                                        <p:tgtEl>
                                          <p:spTgt spid="61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4">
                                            <p:txEl>
                                              <p:pRg end="6" st="6"/>
                                            </p:txEl>
                                          </p:spTgt>
                                        </p:tgtEl>
                                        <p:attrNameLst>
                                          <p:attrName>style.visibility</p:attrName>
                                        </p:attrNameLst>
                                      </p:cBhvr>
                                      <p:to>
                                        <p:strVal val="visible"/>
                                      </p:to>
                                    </p:set>
                                    <p:animEffect filter="fade" transition="in">
                                      <p:cBhvr>
                                        <p:cTn dur="1000"/>
                                        <p:tgtEl>
                                          <p:spTgt spid="614">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8"/>
          <p:cNvSpPr txBox="1"/>
          <p:nvPr>
            <p:ph type="title"/>
          </p:nvPr>
        </p:nvSpPr>
        <p:spPr>
          <a:xfrm>
            <a:off x="311700" y="445025"/>
            <a:ext cx="8041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Automatic computing engines</a:t>
            </a:r>
            <a:endParaRPr/>
          </a:p>
        </p:txBody>
      </p:sp>
      <p:sp>
        <p:nvSpPr>
          <p:cNvPr id="101" name="Google Shape;101;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descr="CHM Exhibition &quot;Revolution: The First 2000 Years of Computing&quot; &#10;&#10;Charles Babbage (1791-1871), computer pioneer, designed the first automatic computing engines. He invented computers but failed to build them. The first complete Babbage Engine was completed in London in 2002, 153 years after it was designed. Difference Engine No. 2, built faithfully to the original drawings, consists of 8,000 parts, weighs five tons, and measures 11 feet long.&#10;&#10;Catalog Number: 102695004&#10;Lot Number: X6142.2011" id="102" name="Google Shape;102;p8" title="False Dawn: The Babbage Engine">
            <a:hlinkClick r:id="rId3"/>
          </p:cNvPr>
          <p:cNvPicPr preferRelativeResize="0"/>
          <p:nvPr/>
        </p:nvPicPr>
        <p:blipFill>
          <a:blip r:embed="rId4">
            <a:alphaModFix/>
          </a:blip>
          <a:stretch>
            <a:fillRect/>
          </a:stretch>
        </p:blipFill>
        <p:spPr>
          <a:xfrm>
            <a:off x="2106875" y="1120225"/>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9"/>
          <p:cNvSpPr txBox="1"/>
          <p:nvPr>
            <p:ph type="title"/>
          </p:nvPr>
        </p:nvSpPr>
        <p:spPr>
          <a:xfrm>
            <a:off x="311700" y="445025"/>
            <a:ext cx="8041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The first computer programmer!</a:t>
            </a:r>
            <a:endParaRPr/>
          </a:p>
        </p:txBody>
      </p:sp>
      <p:sp>
        <p:nvSpPr>
          <p:cNvPr id="108" name="Google Shape;108;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109" name="Google Shape;109;p9"/>
          <p:cNvPicPr preferRelativeResize="0"/>
          <p:nvPr/>
        </p:nvPicPr>
        <p:blipFill rotWithShape="1">
          <a:blip r:embed="rId3">
            <a:alphaModFix/>
          </a:blip>
          <a:srcRect b="0" l="0" r="0" t="0"/>
          <a:stretch/>
        </p:blipFill>
        <p:spPr>
          <a:xfrm>
            <a:off x="465400" y="1170100"/>
            <a:ext cx="2095500" cy="2619375"/>
          </a:xfrm>
          <a:prstGeom prst="rect">
            <a:avLst/>
          </a:prstGeom>
          <a:noFill/>
          <a:ln>
            <a:noFill/>
          </a:ln>
        </p:spPr>
      </p:pic>
      <p:sp>
        <p:nvSpPr>
          <p:cNvPr id="110" name="Google Shape;110;p9"/>
          <p:cNvSpPr txBox="1"/>
          <p:nvPr/>
        </p:nvSpPr>
        <p:spPr>
          <a:xfrm>
            <a:off x="371950" y="3998525"/>
            <a:ext cx="2282400" cy="532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Helvetica Neue Light"/>
                <a:ea typeface="Helvetica Neue Light"/>
                <a:cs typeface="Helvetica Neue Light"/>
                <a:sym typeface="Helvetica Neue Light"/>
              </a:rPr>
              <a:t>Ada Lovelace</a:t>
            </a:r>
            <a:endParaRPr b="0" i="0" sz="12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Helvetica Neue Light"/>
                <a:ea typeface="Helvetica Neue Light"/>
                <a:cs typeface="Helvetica Neue Light"/>
                <a:sym typeface="Helvetica Neue Light"/>
              </a:rPr>
              <a:t>(1815 - 1852)</a:t>
            </a:r>
            <a:endParaRPr b="0" i="0" sz="1200" u="none" cap="none" strike="noStrike">
              <a:solidFill>
                <a:srgbClr val="000000"/>
              </a:solidFill>
              <a:latin typeface="Arial"/>
              <a:ea typeface="Arial"/>
              <a:cs typeface="Arial"/>
              <a:sym typeface="Arial"/>
            </a:endParaRPr>
          </a:p>
        </p:txBody>
      </p:sp>
      <p:grpSp>
        <p:nvGrpSpPr>
          <p:cNvPr id="111" name="Google Shape;111;p9"/>
          <p:cNvGrpSpPr/>
          <p:nvPr/>
        </p:nvGrpSpPr>
        <p:grpSpPr>
          <a:xfrm>
            <a:off x="2820450" y="1549275"/>
            <a:ext cx="3503100" cy="2621700"/>
            <a:chOff x="2820450" y="1549275"/>
            <a:chExt cx="3503100" cy="2621700"/>
          </a:xfrm>
        </p:grpSpPr>
        <p:pic>
          <p:nvPicPr>
            <p:cNvPr id="112" name="Google Shape;112;p9"/>
            <p:cNvPicPr preferRelativeResize="0"/>
            <p:nvPr/>
          </p:nvPicPr>
          <p:blipFill rotWithShape="1">
            <a:blip r:embed="rId4">
              <a:alphaModFix/>
            </a:blip>
            <a:srcRect b="0" l="0" r="0" t="0"/>
            <a:stretch/>
          </p:blipFill>
          <p:spPr>
            <a:xfrm>
              <a:off x="3167650" y="1549275"/>
              <a:ext cx="2808898" cy="1966225"/>
            </a:xfrm>
            <a:prstGeom prst="rect">
              <a:avLst/>
            </a:prstGeom>
            <a:noFill/>
            <a:ln>
              <a:noFill/>
            </a:ln>
          </p:spPr>
        </p:pic>
        <p:sp>
          <p:nvSpPr>
            <p:cNvPr id="113" name="Google Shape;113;p9"/>
            <p:cNvSpPr txBox="1"/>
            <p:nvPr/>
          </p:nvSpPr>
          <p:spPr>
            <a:xfrm>
              <a:off x="2820450" y="3638775"/>
              <a:ext cx="3503100" cy="532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Helvetica Neue Light"/>
                  <a:ea typeface="Helvetica Neue Light"/>
                  <a:cs typeface="Helvetica Neue Light"/>
                  <a:sym typeface="Helvetica Neue Light"/>
                </a:rPr>
                <a:t>Lovelace's diagram</a:t>
              </a:r>
              <a:r>
                <a:rPr lang="en" sz="1200">
                  <a:solidFill>
                    <a:schemeClr val="dk1"/>
                  </a:solidFill>
                  <a:latin typeface="Helvetica Neue Light"/>
                  <a:ea typeface="Helvetica Neue Light"/>
                  <a:cs typeface="Helvetica Neue Light"/>
                  <a:sym typeface="Helvetica Neue Light"/>
                </a:rPr>
                <a:t>,</a:t>
              </a:r>
              <a:r>
                <a:rPr b="0" i="0" lang="en" sz="1200" u="none" cap="none" strike="noStrike">
                  <a:solidFill>
                    <a:schemeClr val="dk1"/>
                  </a:solidFill>
                  <a:latin typeface="Helvetica Neue Light"/>
                  <a:ea typeface="Helvetica Neue Light"/>
                  <a:cs typeface="Helvetica Neue Light"/>
                  <a:sym typeface="Helvetica Neue Light"/>
                </a:rPr>
                <a:t> the first published computer algorithm</a:t>
              </a:r>
              <a:endParaRPr b="0" i="0" sz="1200" u="none" cap="none" strike="noStrike">
                <a:solidFill>
                  <a:srgbClr val="000000"/>
                </a:solidFill>
                <a:latin typeface="Arial"/>
                <a:ea typeface="Arial"/>
                <a:cs typeface="Arial"/>
                <a:sym typeface="Arial"/>
              </a:endParaRPr>
            </a:p>
          </p:txBody>
        </p:sp>
      </p:grpSp>
      <p:grpSp>
        <p:nvGrpSpPr>
          <p:cNvPr id="114" name="Google Shape;114;p9"/>
          <p:cNvGrpSpPr/>
          <p:nvPr/>
        </p:nvGrpSpPr>
        <p:grpSpPr>
          <a:xfrm>
            <a:off x="6323588" y="1712538"/>
            <a:ext cx="2282400" cy="2335162"/>
            <a:chOff x="6323588" y="1712538"/>
            <a:chExt cx="2282400" cy="2335162"/>
          </a:xfrm>
        </p:grpSpPr>
        <p:pic>
          <p:nvPicPr>
            <p:cNvPr id="115" name="Google Shape;115;p9"/>
            <p:cNvPicPr preferRelativeResize="0"/>
            <p:nvPr/>
          </p:nvPicPr>
          <p:blipFill rotWithShape="1">
            <a:blip r:embed="rId5">
              <a:alphaModFix/>
            </a:blip>
            <a:srcRect b="0" l="0" r="0" t="0"/>
            <a:stretch/>
          </p:blipFill>
          <p:spPr>
            <a:xfrm>
              <a:off x="6709163" y="1712538"/>
              <a:ext cx="1511226" cy="1639698"/>
            </a:xfrm>
            <a:prstGeom prst="rect">
              <a:avLst/>
            </a:prstGeom>
            <a:noFill/>
            <a:ln>
              <a:noFill/>
            </a:ln>
          </p:spPr>
        </p:pic>
        <p:sp>
          <p:nvSpPr>
            <p:cNvPr id="116" name="Google Shape;116;p9"/>
            <p:cNvSpPr txBox="1"/>
            <p:nvPr/>
          </p:nvSpPr>
          <p:spPr>
            <a:xfrm>
              <a:off x="6323588" y="3515500"/>
              <a:ext cx="2282400" cy="532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Helvetica Neue Light"/>
                  <a:ea typeface="Helvetica Neue Light"/>
                  <a:cs typeface="Helvetica Neue Light"/>
                  <a:sym typeface="Helvetica Neue Light"/>
                </a:rPr>
                <a:t>Ada Programming Language</a:t>
              </a:r>
              <a:endParaRPr b="0" i="0" sz="12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4"/>
          <p:cNvSpPr txBox="1"/>
          <p:nvPr>
            <p:ph type="title"/>
          </p:nvPr>
        </p:nvSpPr>
        <p:spPr>
          <a:xfrm>
            <a:off x="311700" y="445025"/>
            <a:ext cx="8041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The first electronic general-purpose computer</a:t>
            </a:r>
            <a:endParaRPr/>
          </a:p>
        </p:txBody>
      </p:sp>
      <p:sp>
        <p:nvSpPr>
          <p:cNvPr id="122" name="Google Shape;122;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123" name="Google Shape;123;p14"/>
          <p:cNvPicPr preferRelativeResize="0"/>
          <p:nvPr/>
        </p:nvPicPr>
        <p:blipFill rotWithShape="1">
          <a:blip r:embed="rId3">
            <a:alphaModFix/>
          </a:blip>
          <a:srcRect b="0" l="0" r="0" t="0"/>
          <a:stretch/>
        </p:blipFill>
        <p:spPr>
          <a:xfrm>
            <a:off x="1614100" y="1334575"/>
            <a:ext cx="5436701" cy="2899575"/>
          </a:xfrm>
          <a:prstGeom prst="rect">
            <a:avLst/>
          </a:prstGeom>
          <a:noFill/>
          <a:ln>
            <a:noFill/>
          </a:ln>
        </p:spPr>
      </p:pic>
      <p:sp>
        <p:nvSpPr>
          <p:cNvPr id="124" name="Google Shape;124;p14"/>
          <p:cNvSpPr txBox="1"/>
          <p:nvPr/>
        </p:nvSpPr>
        <p:spPr>
          <a:xfrm>
            <a:off x="1614097" y="4234150"/>
            <a:ext cx="5436600" cy="532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Helvetica Neue Light"/>
                <a:ea typeface="Helvetica Neue Light"/>
                <a:cs typeface="Helvetica Neue Light"/>
                <a:sym typeface="Helvetica Neue Light"/>
              </a:rPr>
              <a:t>ENIAC 194</a:t>
            </a:r>
            <a:r>
              <a:rPr lang="en" sz="1200">
                <a:solidFill>
                  <a:schemeClr val="dk1"/>
                </a:solidFill>
                <a:latin typeface="Helvetica Neue Light"/>
                <a:ea typeface="Helvetica Neue Light"/>
                <a:cs typeface="Helvetica Neue Light"/>
                <a:sym typeface="Helvetica Neue Light"/>
              </a:rPr>
              <a:t>5</a:t>
            </a:r>
            <a:endParaRPr b="0" i="0" sz="12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200"/>
              <a:buFont typeface="Arial"/>
              <a:buNone/>
            </a:pPr>
            <a:r>
              <a:rPr lang="en" sz="1200">
                <a:solidFill>
                  <a:srgbClr val="202124"/>
                </a:solidFill>
                <a:highlight>
                  <a:srgbClr val="FFFFFF"/>
                </a:highlight>
                <a:latin typeface="Roboto"/>
                <a:ea typeface="Roboto"/>
                <a:cs typeface="Roboto"/>
                <a:sym typeface="Roboto"/>
              </a:rPr>
              <a:t>Electronic Numerical Integrator and Computer</a:t>
            </a:r>
            <a:endParaRPr b="0" i="0" sz="1200" u="none" cap="none" strike="noStrike">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